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0"/>
  </p:notesMasterIdLst>
  <p:sldIdLst>
    <p:sldId id="256" r:id="rId2"/>
    <p:sldId id="268" r:id="rId3"/>
    <p:sldId id="270" r:id="rId4"/>
    <p:sldId id="274" r:id="rId5"/>
    <p:sldId id="276" r:id="rId6"/>
    <p:sldId id="275" r:id="rId7"/>
    <p:sldId id="273" r:id="rId8"/>
    <p:sldId id="277" r:id="rId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entury Gothic" panose="020B0502020202020204" pitchFamily="34" charset="0"/>
      <p:regular r:id="rId15"/>
      <p:bold r:id="rId16"/>
      <p:italic r:id="rId17"/>
      <p:boldItalic r:id="rId18"/>
    </p:embeddedFont>
    <p:embeddedFont>
      <p:font typeface="IBM Plex Sans" panose="020B0503050203000203" pitchFamily="34" charset="0"/>
      <p:regular r:id="rId19"/>
      <p:bold r:id="rId20"/>
      <p:italic r:id="rId21"/>
      <p:boldItalic r:id="rId22"/>
    </p:embeddedFont>
    <p:embeddedFont>
      <p:font typeface="IBM Plex Sans SemiBold" panose="020B0703050203000203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5">
          <p15:clr>
            <a:srgbClr val="747775"/>
          </p15:clr>
        </p15:guide>
        <p15:guide id="2" pos="248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34"/>
    <a:srgbClr val="0A0046"/>
    <a:srgbClr val="480046"/>
    <a:srgbClr val="FFD54F"/>
    <a:srgbClr val="1B1F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49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542" y="62"/>
      </p:cViewPr>
      <p:guideLst>
        <p:guide orient="horz" pos="935"/>
        <p:guide pos="2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5590fed0fa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7" name="Google Shape;127;g25590fed0fa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5590fed0fa_0_1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ff</a:t>
            </a:r>
            <a:endParaRPr dirty="0"/>
          </a:p>
        </p:txBody>
      </p:sp>
      <p:sp>
        <p:nvSpPr>
          <p:cNvPr id="170" name="Google Shape;170;g25590fed0fa_0_1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322982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5590fed0fa_0_1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0" name="Google Shape;170;g25590fed0fa_0_1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140447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5590fed0fa_0_1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0" name="Google Shape;170;g25590fed0fa_0_1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810305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5590fed0fa_0_1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0" name="Google Shape;170;g25590fed0fa_0_1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578811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5590fed0fa_0_1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0" name="Google Shape;170;g25590fed0fa_0_1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22081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5590fed0fa_0_1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0" name="Google Shape;170;g25590fed0fa_0_1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221865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5590fed0fa_0_1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0" name="Google Shape;170;g25590fed0fa_0_1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10829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457201"/>
            <a:ext cx="6507167" cy="2400300"/>
          </a:xfrm>
        </p:spPr>
        <p:txBody>
          <a:bodyPr anchor="b">
            <a:normAutofit/>
          </a:bodyPr>
          <a:lstStyle>
            <a:lvl1pPr algn="ctr">
              <a:defRPr sz="36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2914650"/>
            <a:ext cx="6507167" cy="1428750"/>
          </a:xfrm>
        </p:spPr>
        <p:txBody>
          <a:bodyPr anchor="t">
            <a:normAutofit/>
          </a:bodyPr>
          <a:lstStyle>
            <a:lvl1pPr marL="0" indent="0" algn="ctr">
              <a:buNone/>
              <a:defRPr sz="1575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0107340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3549649"/>
            <a:ext cx="7429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84709" y="699084"/>
            <a:ext cx="6169458" cy="2373732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60" y="3974702"/>
            <a:ext cx="7429500" cy="370284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94474747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457201"/>
            <a:ext cx="7429499" cy="2343149"/>
          </a:xfrm>
        </p:spPr>
        <p:txBody>
          <a:bodyPr anchor="ctr">
            <a:normAutofit/>
          </a:bodyPr>
          <a:lstStyle>
            <a:lvl1pPr algn="l">
              <a:defRPr sz="24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257550"/>
            <a:ext cx="7429500" cy="1085850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50896197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27459" y="590118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28359" y="205740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457201"/>
            <a:ext cx="6972299" cy="2057399"/>
          </a:xfrm>
        </p:spPr>
        <p:txBody>
          <a:bodyPr anchor="ctr">
            <a:normAutofit/>
          </a:bodyPr>
          <a:lstStyle>
            <a:lvl1pPr algn="l">
              <a:defRPr sz="24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109" y="2514600"/>
            <a:ext cx="6629402" cy="28575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257550"/>
            <a:ext cx="7429500" cy="108585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34158091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2481436"/>
            <a:ext cx="7429500" cy="1101600"/>
          </a:xfrm>
        </p:spPr>
        <p:txBody>
          <a:bodyPr anchor="b">
            <a:normAutofit/>
          </a:bodyPr>
          <a:lstStyle>
            <a:lvl1pPr algn="l">
              <a:defRPr sz="24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583036"/>
            <a:ext cx="7429501" cy="6453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79913416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27459" y="590118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28359" y="205740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457201"/>
            <a:ext cx="6972299" cy="2057399"/>
          </a:xfrm>
        </p:spPr>
        <p:txBody>
          <a:bodyPr anchor="ctr">
            <a:normAutofit/>
          </a:bodyPr>
          <a:lstStyle>
            <a:lvl1pPr algn="l">
              <a:defRPr sz="24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56059" y="2914650"/>
            <a:ext cx="7429500" cy="6667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581400"/>
            <a:ext cx="7429500" cy="7620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88953593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457201"/>
            <a:ext cx="7429499" cy="20573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56059" y="2628900"/>
            <a:ext cx="7429500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1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257550"/>
            <a:ext cx="7429500" cy="10858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48043555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93856482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7673" y="457200"/>
            <a:ext cx="1657886" cy="38862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9" y="457200"/>
            <a:ext cx="5657850" cy="38862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87330575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59306474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260" y="2481436"/>
            <a:ext cx="6515100" cy="1101600"/>
          </a:xfrm>
        </p:spPr>
        <p:txBody>
          <a:bodyPr anchor="b"/>
          <a:lstStyle>
            <a:lvl1pPr algn="r">
              <a:defRPr sz="30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259" y="3583036"/>
            <a:ext cx="6515101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18871317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9" y="2000250"/>
            <a:ext cx="3657600" cy="2343151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7959" y="2000250"/>
            <a:ext cx="3657600" cy="2343150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49544569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1961" y="1993900"/>
            <a:ext cx="3441698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9" y="2432447"/>
            <a:ext cx="3657600" cy="1910953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32350" y="2000250"/>
            <a:ext cx="3453210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7959" y="2432447"/>
            <a:ext cx="3657601" cy="1910953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00154890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73144133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98115399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1200150"/>
            <a:ext cx="2661841" cy="1028700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7859" y="457201"/>
            <a:ext cx="4457701" cy="38862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28850"/>
            <a:ext cx="2661841" cy="1371600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01713047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1200150"/>
            <a:ext cx="4000501" cy="1028700"/>
          </a:xfrm>
        </p:spPr>
        <p:txBody>
          <a:bodyPr anchor="b">
            <a:normAutofit/>
          </a:bodyPr>
          <a:lstStyle>
            <a:lvl1pPr algn="l">
              <a:defRPr sz="21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75300" y="-13716"/>
            <a:ext cx="2457449" cy="517779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28850"/>
            <a:ext cx="4000501" cy="1371600"/>
          </a:xfrm>
        </p:spPr>
        <p:txBody>
          <a:bodyPr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99409" y="4412457"/>
            <a:ext cx="685800" cy="273844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56059" y="4412457"/>
            <a:ext cx="382905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56960" y="4412457"/>
            <a:ext cx="2419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15366700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000250"/>
            <a:ext cx="7429499" cy="2343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28209" y="4412457"/>
            <a:ext cx="12001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4412457"/>
            <a:ext cx="56578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10" y="4412457"/>
            <a:ext cx="4133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3113522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4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5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35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05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05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8.png"/><Relationship Id="rId4" Type="http://schemas.openxmlformats.org/officeDocument/2006/relationships/video" Target="../media/media2.mp4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0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Овал 23">
            <a:extLst>
              <a:ext uri="{FF2B5EF4-FFF2-40B4-BE49-F238E27FC236}">
                <a16:creationId xmlns:a16="http://schemas.microsoft.com/office/drawing/2014/main" id="{298148E5-CE59-4DE3-8F85-751E2C2D7AB3}"/>
              </a:ext>
            </a:extLst>
          </p:cNvPr>
          <p:cNvSpPr/>
          <p:nvPr/>
        </p:nvSpPr>
        <p:spPr>
          <a:xfrm>
            <a:off x="5718671" y="2046000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282A071-0393-45EA-AD2C-6802C1207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1471" y="2038800"/>
            <a:ext cx="1094400" cy="1094400"/>
          </a:xfrm>
          <a:prstGeom prst="rect">
            <a:avLst/>
          </a:prstGeom>
        </p:spPr>
      </p:pic>
      <p:sp>
        <p:nvSpPr>
          <p:cNvPr id="129" name="Google Shape;129;p25"/>
          <p:cNvSpPr/>
          <p:nvPr/>
        </p:nvSpPr>
        <p:spPr>
          <a:xfrm rot="5400000">
            <a:off x="3535" y="1500277"/>
            <a:ext cx="717300" cy="723900"/>
          </a:xfrm>
          <a:prstGeom prst="rtTriangle">
            <a:avLst/>
          </a:prstGeom>
          <a:solidFill>
            <a:schemeClr val="tx2">
              <a:lumMod val="10000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5"/>
          <p:cNvSpPr/>
          <p:nvPr/>
        </p:nvSpPr>
        <p:spPr>
          <a:xfrm rot="-5400000">
            <a:off x="6009037" y="2008350"/>
            <a:ext cx="3120000" cy="3150300"/>
          </a:xfrm>
          <a:prstGeom prst="rtTriangle">
            <a:avLst/>
          </a:prstGeom>
          <a:solidFill>
            <a:schemeClr val="tx2">
              <a:lumMod val="10000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1" name="Google Shape;131;p25"/>
          <p:cNvGrpSpPr/>
          <p:nvPr/>
        </p:nvGrpSpPr>
        <p:grpSpPr>
          <a:xfrm>
            <a:off x="0" y="0"/>
            <a:ext cx="9144000" cy="1512000"/>
            <a:chOff x="0" y="0"/>
            <a:chExt cx="12192000" cy="2016000"/>
          </a:xfrm>
          <a:solidFill>
            <a:schemeClr val="tx2">
              <a:lumMod val="10000"/>
            </a:schemeClr>
          </a:solidFill>
        </p:grpSpPr>
        <p:sp>
          <p:nvSpPr>
            <p:cNvPr id="132" name="Google Shape;132;p25"/>
            <p:cNvSpPr/>
            <p:nvPr/>
          </p:nvSpPr>
          <p:spPr>
            <a:xfrm>
              <a:off x="0" y="1440000"/>
              <a:ext cx="6574800" cy="5760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25"/>
            <p:cNvSpPr/>
            <p:nvPr/>
          </p:nvSpPr>
          <p:spPr>
            <a:xfrm>
              <a:off x="0" y="0"/>
              <a:ext cx="12192000" cy="14400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25"/>
            <p:cNvSpPr/>
            <p:nvPr/>
          </p:nvSpPr>
          <p:spPr>
            <a:xfrm rot="5400000">
              <a:off x="6574760" y="1439508"/>
              <a:ext cx="576000" cy="5760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35" name="Google Shape;135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6969" y="425917"/>
            <a:ext cx="3125150" cy="80360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5"/>
          <p:cNvSpPr txBox="1"/>
          <p:nvPr/>
        </p:nvSpPr>
        <p:spPr>
          <a:xfrm>
            <a:off x="459351" y="3126000"/>
            <a:ext cx="6249000" cy="11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i="0" u="none" strike="noStrike" cap="none" dirty="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Typing Polygon</a:t>
            </a:r>
            <a:endParaRPr lang="ru-RU" sz="5000" dirty="0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 err="1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Вижн</a:t>
            </a:r>
            <a:r>
              <a:rPr lang="ru-RU" sz="2000" dirty="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-документ</a:t>
            </a:r>
          </a:p>
        </p:txBody>
      </p:sp>
      <p:pic>
        <p:nvPicPr>
          <p:cNvPr id="139" name="Google Shape;139;p2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020648" y="3758100"/>
            <a:ext cx="2117806" cy="1385398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Овал 24">
            <a:extLst>
              <a:ext uri="{FF2B5EF4-FFF2-40B4-BE49-F238E27FC236}">
                <a16:creationId xmlns:a16="http://schemas.microsoft.com/office/drawing/2014/main" id="{8FA9F191-C83D-4DE4-A0A8-24CB0A1FD50E}"/>
              </a:ext>
            </a:extLst>
          </p:cNvPr>
          <p:cNvSpPr/>
          <p:nvPr/>
        </p:nvSpPr>
        <p:spPr>
          <a:xfrm>
            <a:off x="6177671" y="2139877"/>
            <a:ext cx="162000" cy="16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85;p29">
            <a:extLst>
              <a:ext uri="{FF2B5EF4-FFF2-40B4-BE49-F238E27FC236}">
                <a16:creationId xmlns:a16="http://schemas.microsoft.com/office/drawing/2014/main" id="{3DDD1BD8-18A9-4742-A2EF-E98CD8D5C0F9}"/>
              </a:ext>
            </a:extLst>
          </p:cNvPr>
          <p:cNvSpPr txBox="1"/>
          <p:nvPr/>
        </p:nvSpPr>
        <p:spPr>
          <a:xfrm>
            <a:off x="393173" y="284925"/>
            <a:ext cx="8323800" cy="530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>
                <a:solidFill>
                  <a:srgbClr val="92D05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Описание проекта</a:t>
            </a:r>
          </a:p>
        </p:txBody>
      </p:sp>
      <p:sp>
        <p:nvSpPr>
          <p:cNvPr id="21" name="Google Shape;186;p29">
            <a:extLst>
              <a:ext uri="{FF2B5EF4-FFF2-40B4-BE49-F238E27FC236}">
                <a16:creationId xmlns:a16="http://schemas.microsoft.com/office/drawing/2014/main" id="{4F27D53B-75FD-4CC0-A53E-41EA03B609AE}"/>
              </a:ext>
            </a:extLst>
          </p:cNvPr>
          <p:cNvSpPr txBox="1"/>
          <p:nvPr/>
        </p:nvSpPr>
        <p:spPr>
          <a:xfrm>
            <a:off x="393173" y="913269"/>
            <a:ext cx="5580907" cy="2989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  <a:buFont typeface="IBM Plex Sans"/>
              <a:buChar char="❖"/>
            </a:pPr>
            <a:r>
              <a:rPr lang="en-US" sz="1500" b="1" dirty="0">
                <a:solidFill>
                  <a:srgbClr val="FFFF00"/>
                </a:solidFill>
                <a:latin typeface="IBM Plex Sans"/>
                <a:sym typeface="IBM Plex Sans"/>
              </a:rPr>
              <a:t>Typing Polygon </a:t>
            </a:r>
            <a:r>
              <a:rPr lang="en-US" sz="1500" dirty="0">
                <a:latin typeface="IBM Plex Sans"/>
                <a:ea typeface="IBM Plex Sans"/>
                <a:cs typeface="IBM Plex Sans"/>
                <a:sym typeface="IBM Plex Sans"/>
              </a:rPr>
              <a:t>– </a:t>
            </a:r>
            <a:r>
              <a:rPr lang="ru-RU" sz="1500" dirty="0">
                <a:latin typeface="IBM Plex Sans"/>
                <a:ea typeface="IBM Plex Sans"/>
                <a:cs typeface="IBM Plex Sans"/>
                <a:sym typeface="IBM Plex Sans"/>
              </a:rPr>
              <a:t>игровой полигон для улучшения навыков набора текста;</a:t>
            </a:r>
          </a:p>
          <a:p>
            <a:pPr marL="1333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</a:pPr>
            <a:endParaRPr lang="ru-RU" sz="15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  <a:buFont typeface="IBM Plex Sans"/>
              <a:buChar char="❖"/>
            </a:pPr>
            <a:r>
              <a:rPr lang="ru-RU" sz="1500" dirty="0">
                <a:latin typeface="IBM Plex Sans"/>
                <a:ea typeface="IBM Plex Sans"/>
                <a:cs typeface="IBM Plex Sans"/>
                <a:sym typeface="IBM Plex Sans"/>
              </a:rPr>
              <a:t>Проект предоставляет игровой опыт </a:t>
            </a:r>
            <a:r>
              <a:rPr lang="ru-RU" sz="1500" b="1" dirty="0">
                <a:solidFill>
                  <a:srgbClr val="FFFF34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разнообразных игровых жанров </a:t>
            </a:r>
            <a:r>
              <a:rPr lang="ru-RU" sz="1500" dirty="0">
                <a:latin typeface="IBM Plex Sans"/>
                <a:ea typeface="IBM Plex Sans"/>
                <a:cs typeface="IBM Plex Sans"/>
                <a:sym typeface="IBM Plex Sans"/>
              </a:rPr>
              <a:t>в</a:t>
            </a:r>
            <a:r>
              <a:rPr lang="en-US" sz="1500" dirty="0">
                <a:latin typeface="IBM Plex Sans"/>
                <a:ea typeface="IBM Plex Sans"/>
                <a:cs typeface="IBM Plex Sans"/>
                <a:sym typeface="IBM Plex Sans"/>
              </a:rPr>
              <a:t> typing-</a:t>
            </a:r>
            <a:r>
              <a:rPr lang="ru-RU" sz="1500" dirty="0">
                <a:latin typeface="IBM Plex Sans"/>
                <a:ea typeface="IBM Plex Sans"/>
                <a:cs typeface="IBM Plex Sans"/>
                <a:sym typeface="IBM Plex Sans"/>
              </a:rPr>
              <a:t>сеттинге;</a:t>
            </a:r>
          </a:p>
          <a:p>
            <a:pPr marL="1333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</a:pPr>
            <a:endParaRPr lang="ru-RU" sz="15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  <a:buFont typeface="IBM Plex Sans"/>
              <a:buChar char="❖"/>
            </a:pPr>
            <a:r>
              <a:rPr lang="ru-RU" sz="1500" dirty="0">
                <a:latin typeface="IBM Plex Sans"/>
                <a:ea typeface="IBM Plex Sans"/>
                <a:cs typeface="IBM Plex Sans"/>
                <a:sym typeface="IBM Plex Sans"/>
              </a:rPr>
              <a:t>Игра использует технологические </a:t>
            </a:r>
            <a:r>
              <a:rPr lang="ru-RU" sz="1500" b="1" dirty="0">
                <a:solidFill>
                  <a:srgbClr val="FFFF34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инструменты для анализа </a:t>
            </a:r>
            <a:r>
              <a:rPr lang="ru-RU" sz="1500" dirty="0">
                <a:latin typeface="IBM Plex Sans"/>
                <a:ea typeface="IBM Plex Sans"/>
                <a:cs typeface="IBM Plex Sans"/>
                <a:sym typeface="IBM Plex Sans"/>
              </a:rPr>
              <a:t>печати;</a:t>
            </a:r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  <a:buFont typeface="IBM Plex Sans"/>
              <a:buChar char="❖"/>
            </a:pPr>
            <a:endParaRPr lang="ru-RU" sz="15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  <a:buFont typeface="IBM Plex Sans"/>
              <a:buChar char="❖"/>
            </a:pPr>
            <a:r>
              <a:rPr lang="ru-RU" sz="1500" dirty="0">
                <a:latin typeface="IBM Plex Sans"/>
                <a:ea typeface="IBM Plex Sans"/>
                <a:cs typeface="IBM Plex Sans"/>
                <a:sym typeface="IBM Plex Sans"/>
              </a:rPr>
              <a:t>Игроки могут делиться своими игровыми режимами, реализованными с помощью </a:t>
            </a:r>
            <a:r>
              <a:rPr lang="ru-RU" sz="1500" b="1" dirty="0">
                <a:solidFill>
                  <a:srgbClr val="FFFF34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конструктора уровней</a:t>
            </a:r>
            <a:r>
              <a:rPr lang="ru-RU" sz="1500" dirty="0"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 lang="en-US" sz="1500" dirty="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22" name="Google Shape;187;p29">
            <a:extLst>
              <a:ext uri="{FF2B5EF4-FFF2-40B4-BE49-F238E27FC236}">
                <a16:creationId xmlns:a16="http://schemas.microsoft.com/office/drawing/2014/main" id="{8D6BC45F-542C-4EE9-BA31-A004FCF41956}"/>
              </a:ext>
            </a:extLst>
          </p:cNvPr>
          <p:cNvGrpSpPr/>
          <p:nvPr/>
        </p:nvGrpSpPr>
        <p:grpSpPr>
          <a:xfrm>
            <a:off x="0" y="4549499"/>
            <a:ext cx="9144000" cy="594001"/>
            <a:chOff x="0" y="6065998"/>
            <a:chExt cx="12192000" cy="792002"/>
          </a:xfrm>
          <a:solidFill>
            <a:schemeClr val="bg2">
              <a:lumMod val="50000"/>
            </a:schemeClr>
          </a:solidFill>
        </p:grpSpPr>
        <p:sp>
          <p:nvSpPr>
            <p:cNvPr id="23" name="Google Shape;188;p29">
              <a:extLst>
                <a:ext uri="{FF2B5EF4-FFF2-40B4-BE49-F238E27FC236}">
                  <a16:creationId xmlns:a16="http://schemas.microsoft.com/office/drawing/2014/main" id="{E5505D8D-2113-4B35-90AB-AEF7B0ABAF1E}"/>
                </a:ext>
              </a:extLst>
            </p:cNvPr>
            <p:cNvSpPr/>
            <p:nvPr/>
          </p:nvSpPr>
          <p:spPr>
            <a:xfrm rot="10800000">
              <a:off x="2046600" y="6065998"/>
              <a:ext cx="10145400" cy="7920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4" name="Google Shape;189;p29">
              <a:extLst>
                <a:ext uri="{FF2B5EF4-FFF2-40B4-BE49-F238E27FC236}">
                  <a16:creationId xmlns:a16="http://schemas.microsoft.com/office/drawing/2014/main" id="{F7F4F74A-DE93-4709-BFA9-BF66EE7459D6}"/>
                </a:ext>
              </a:extLst>
            </p:cNvPr>
            <p:cNvGrpSpPr/>
            <p:nvPr/>
          </p:nvGrpSpPr>
          <p:grpSpPr>
            <a:xfrm>
              <a:off x="0" y="6066000"/>
              <a:ext cx="2949198" cy="792000"/>
              <a:chOff x="10032000" y="0"/>
              <a:chExt cx="2949198" cy="792000"/>
            </a:xfrm>
            <a:grpFill/>
          </p:grpSpPr>
          <p:sp>
            <p:nvSpPr>
              <p:cNvPr id="25" name="Google Shape;190;p29">
                <a:extLst>
                  <a:ext uri="{FF2B5EF4-FFF2-40B4-BE49-F238E27FC236}">
                    <a16:creationId xmlns:a16="http://schemas.microsoft.com/office/drawing/2014/main" id="{5F192287-938E-4F78-BE53-65718CA4E407}"/>
                  </a:ext>
                </a:extLst>
              </p:cNvPr>
              <p:cNvSpPr/>
              <p:nvPr/>
            </p:nvSpPr>
            <p:spPr>
              <a:xfrm rot="10800000">
                <a:off x="10032000" y="0"/>
                <a:ext cx="2160000" cy="7920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" name="Google Shape;191;p29">
                <a:extLst>
                  <a:ext uri="{FF2B5EF4-FFF2-40B4-BE49-F238E27FC236}">
                    <a16:creationId xmlns:a16="http://schemas.microsoft.com/office/drawing/2014/main" id="{CBEDCBBF-1E39-4DDF-82BB-1FE09BD07D71}"/>
                  </a:ext>
                </a:extLst>
              </p:cNvPr>
              <p:cNvSpPr/>
              <p:nvPr/>
            </p:nvSpPr>
            <p:spPr>
              <a:xfrm>
                <a:off x="12189198" y="0"/>
                <a:ext cx="792000" cy="792000"/>
              </a:xfrm>
              <a:prstGeom prst="rtTriangle">
                <a:avLst/>
              </a:prstGeom>
              <a:grpFill/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27" name="Google Shape;192;p29">
                <a:extLst>
                  <a:ext uri="{FF2B5EF4-FFF2-40B4-BE49-F238E27FC236}">
                    <a16:creationId xmlns:a16="http://schemas.microsoft.com/office/drawing/2014/main" id="{AA7B16DB-FCB6-4AA7-B245-105C35A2C6C9}"/>
                  </a:ext>
                </a:extLst>
              </p:cNvPr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10429252" y="240595"/>
                <a:ext cx="1386495" cy="356527"/>
              </a:xfrm>
              <a:prstGeom prst="rect">
                <a:avLst/>
              </a:prstGeom>
              <a:grpFill/>
              <a:ln>
                <a:noFill/>
              </a:ln>
            </p:spPr>
          </p:pic>
        </p:grpSp>
      </p:grpSp>
      <p:pic>
        <p:nvPicPr>
          <p:cNvPr id="28" name="Google Shape;193;p29">
            <a:extLst>
              <a:ext uri="{FF2B5EF4-FFF2-40B4-BE49-F238E27FC236}">
                <a16:creationId xmlns:a16="http://schemas.microsoft.com/office/drawing/2014/main" id="{F5BA77A8-197F-4B31-842E-DAA99A15ECC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45863" y="4383394"/>
            <a:ext cx="1298138" cy="8491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1705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85;p29">
            <a:extLst>
              <a:ext uri="{FF2B5EF4-FFF2-40B4-BE49-F238E27FC236}">
                <a16:creationId xmlns:a16="http://schemas.microsoft.com/office/drawing/2014/main" id="{3DDD1BD8-18A9-4742-A2EF-E98CD8D5C0F9}"/>
              </a:ext>
            </a:extLst>
          </p:cNvPr>
          <p:cNvSpPr txBox="1"/>
          <p:nvPr/>
        </p:nvSpPr>
        <p:spPr>
          <a:xfrm>
            <a:off x="393173" y="284925"/>
            <a:ext cx="8323800" cy="530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>
                <a:solidFill>
                  <a:srgbClr val="92D05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Описание проекта</a:t>
            </a:r>
          </a:p>
        </p:txBody>
      </p:sp>
      <p:sp>
        <p:nvSpPr>
          <p:cNvPr id="21" name="Google Shape;186;p29">
            <a:extLst>
              <a:ext uri="{FF2B5EF4-FFF2-40B4-BE49-F238E27FC236}">
                <a16:creationId xmlns:a16="http://schemas.microsoft.com/office/drawing/2014/main" id="{4F27D53B-75FD-4CC0-A53E-41EA03B609AE}"/>
              </a:ext>
            </a:extLst>
          </p:cNvPr>
          <p:cNvSpPr txBox="1"/>
          <p:nvPr/>
        </p:nvSpPr>
        <p:spPr>
          <a:xfrm>
            <a:off x="393173" y="913269"/>
            <a:ext cx="5362585" cy="2989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  <a:buFont typeface="IBM Plex Sans"/>
              <a:buChar char="❖"/>
            </a:pPr>
            <a:r>
              <a:rPr lang="ru" sz="1500" b="1" dirty="0">
                <a:solidFill>
                  <a:srgbClr val="FFFF34"/>
                </a:solidFill>
                <a:latin typeface="IBM Plex Sans"/>
                <a:ea typeface="IBM Plex Sans"/>
                <a:cs typeface="IBM Plex Sans"/>
                <a:sym typeface="IBM Plex Sans"/>
              </a:rPr>
              <a:t>Жанр</a:t>
            </a:r>
            <a:r>
              <a:rPr lang="ru-RU" sz="1500" dirty="0">
                <a:latin typeface="IBM Plex Sans"/>
                <a:ea typeface="IBM Plex Sans"/>
                <a:cs typeface="IBM Plex Sans"/>
                <a:sym typeface="IBM Plex Sans"/>
              </a:rPr>
              <a:t>: </a:t>
            </a:r>
            <a:r>
              <a:rPr lang="en-US" sz="1500" dirty="0">
                <a:latin typeface="IBM Plex Sans"/>
                <a:ea typeface="IBM Plex Sans"/>
                <a:cs typeface="IBM Plex Sans"/>
                <a:sym typeface="IBM Plex Sans"/>
              </a:rPr>
              <a:t>typing game, action, training sim, multi</a:t>
            </a:r>
            <a:r>
              <a:rPr lang="ru-RU" sz="1500" dirty="0">
                <a:latin typeface="IBM Plex Sans"/>
                <a:ea typeface="IBM Plex Sans"/>
                <a:cs typeface="IBM Plex Sans"/>
                <a:sym typeface="IBM Plex Sans"/>
              </a:rPr>
              <a:t>-</a:t>
            </a:r>
            <a:r>
              <a:rPr lang="en-US" sz="1500" dirty="0">
                <a:latin typeface="IBM Plex Sans"/>
                <a:ea typeface="IBM Plex Sans"/>
                <a:cs typeface="IBM Plex Sans"/>
                <a:sym typeface="IBM Plex Sans"/>
              </a:rPr>
              <a:t>genre</a:t>
            </a:r>
            <a:br>
              <a:rPr lang="en-US" sz="1500" dirty="0"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en-US" sz="1500" dirty="0">
                <a:latin typeface="IBM Plex Sans"/>
                <a:ea typeface="IBM Plex Sans"/>
                <a:cs typeface="IBM Plex Sans"/>
                <a:sym typeface="IBM Plex Sans"/>
              </a:rPr>
              <a:t>(</a:t>
            </a:r>
            <a:r>
              <a:rPr lang="ru-RU" sz="1500" dirty="0">
                <a:latin typeface="IBM Plex Sans"/>
                <a:ea typeface="IBM Plex Sans"/>
                <a:cs typeface="IBM Plex Sans"/>
                <a:sym typeface="IBM Plex Sans"/>
              </a:rPr>
              <a:t>включает в себя разножанровые игры)</a:t>
            </a:r>
            <a:endParaRPr lang="en-US" sz="15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  <a:buFont typeface="IBM Plex Sans"/>
              <a:buChar char="❖"/>
            </a:pPr>
            <a:endParaRPr lang="ru" sz="15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  <a:buFont typeface="IBM Plex Sans"/>
              <a:buChar char="❖"/>
            </a:pPr>
            <a:r>
              <a:rPr lang="en-US" sz="1500" b="1" dirty="0">
                <a:solidFill>
                  <a:srgbClr val="FFFF34"/>
                </a:solidFill>
                <a:latin typeface="IBM Plex Sans"/>
                <a:ea typeface="IBM Plex Sans"/>
                <a:cs typeface="IBM Plex Sans"/>
                <a:sym typeface="IBM Plex Sans"/>
              </a:rPr>
              <a:t>USP</a:t>
            </a:r>
            <a:r>
              <a:rPr lang="ru" sz="1500" dirty="0">
                <a:latin typeface="IBM Plex Sans"/>
                <a:ea typeface="IBM Plex Sans"/>
                <a:cs typeface="IBM Plex Sans"/>
                <a:sym typeface="IBM Plex Sans"/>
              </a:rPr>
              <a:t>:</a:t>
            </a:r>
          </a:p>
          <a:p>
            <a:pPr marL="719999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2A6FF"/>
              </a:buClr>
              <a:buSzPts val="1500"/>
              <a:buFont typeface="IBM Plex Sans"/>
              <a:buChar char="❖"/>
            </a:pPr>
            <a:r>
              <a:rPr lang="ru-RU" sz="1500" dirty="0">
                <a:latin typeface="IBM Plex Sans"/>
                <a:ea typeface="IBM Plex Sans"/>
                <a:cs typeface="IBM Plex Sans"/>
                <a:sym typeface="IBM Plex Sans"/>
              </a:rPr>
              <a:t>у</a:t>
            </a:r>
            <a:r>
              <a:rPr lang="ru" sz="1500" dirty="0">
                <a:latin typeface="IBM Plex Sans"/>
                <a:ea typeface="IBM Plex Sans"/>
                <a:cs typeface="IBM Plex Sans"/>
                <a:sym typeface="IBM Plex Sans"/>
              </a:rPr>
              <a:t>никальное решение </a:t>
            </a:r>
            <a:r>
              <a:rPr lang="ru" sz="1500" b="1" dirty="0">
                <a:solidFill>
                  <a:srgbClr val="FFFF34"/>
                </a:solidFill>
                <a:latin typeface="IBM Plex Sans"/>
                <a:sym typeface="IBM Plex Sans"/>
              </a:rPr>
              <a:t>проблемы с управлением </a:t>
            </a:r>
            <a:r>
              <a:rPr lang="ru" sz="1500" dirty="0">
                <a:latin typeface="IBM Plex Sans"/>
                <a:ea typeface="IBM Plex Sans"/>
                <a:cs typeface="IBM Plex Sans"/>
                <a:sym typeface="IBM Plex Sans"/>
              </a:rPr>
              <a:t>в</a:t>
            </a:r>
            <a:r>
              <a:rPr lang="ru-RU" sz="1500" dirty="0"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en-US" sz="1500" dirty="0">
                <a:latin typeface="IBM Plex Sans"/>
                <a:ea typeface="IBM Plex Sans"/>
                <a:cs typeface="IBM Plex Sans"/>
                <a:sym typeface="IBM Plex Sans"/>
              </a:rPr>
              <a:t>typing-</a:t>
            </a:r>
            <a:r>
              <a:rPr lang="ru-RU" sz="1500" dirty="0">
                <a:latin typeface="IBM Plex Sans"/>
                <a:ea typeface="IBM Plex Sans"/>
                <a:cs typeface="IBM Plex Sans"/>
                <a:sym typeface="IBM Plex Sans"/>
              </a:rPr>
              <a:t>играх</a:t>
            </a:r>
            <a:r>
              <a:rPr lang="en-US" sz="1500" dirty="0">
                <a:latin typeface="IBM Plex Sans"/>
                <a:ea typeface="IBM Plex Sans"/>
                <a:cs typeface="IBM Plex Sans"/>
                <a:sym typeface="IBM Plex Sans"/>
              </a:rPr>
              <a:t> (</a:t>
            </a:r>
            <a:r>
              <a:rPr lang="ru-RU" sz="1500" dirty="0">
                <a:latin typeface="IBM Plex Sans"/>
                <a:ea typeface="IBM Plex Sans"/>
                <a:cs typeface="IBM Plex Sans"/>
                <a:sym typeface="IBM Plex Sans"/>
              </a:rPr>
              <a:t>переключение управления на </a:t>
            </a:r>
            <a:r>
              <a:rPr lang="en-US" sz="1500" dirty="0">
                <a:latin typeface="IBM Plex Sans"/>
                <a:ea typeface="IBM Plex Sans"/>
                <a:cs typeface="IBM Plex Sans"/>
                <a:sym typeface="IBM Plex Sans"/>
              </a:rPr>
              <a:t>TAB);</a:t>
            </a:r>
            <a:endParaRPr lang="ru-RU" sz="1500" dirty="0"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719999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2A6FF"/>
              </a:buClr>
              <a:buSzPts val="1500"/>
              <a:buFont typeface="IBM Plex Sans"/>
              <a:buChar char="❖"/>
            </a:pPr>
            <a:r>
              <a:rPr lang="ru-RU" sz="1500" dirty="0">
                <a:latin typeface="IBM Plex Sans"/>
                <a:ea typeface="IBM Plex Sans"/>
                <a:cs typeface="IBM Plex Sans"/>
                <a:sym typeface="IBM Plex Sans"/>
              </a:rPr>
              <a:t>профессиональные </a:t>
            </a:r>
            <a:r>
              <a:rPr lang="ru-RU" sz="1500" b="1" dirty="0">
                <a:solidFill>
                  <a:srgbClr val="FFFF34"/>
                </a:solidFill>
                <a:latin typeface="IBM Plex Sans"/>
                <a:sym typeface="IBM Plex Sans"/>
              </a:rPr>
              <a:t>инструменты для анализа </a:t>
            </a:r>
            <a:r>
              <a:rPr lang="ru-RU" sz="1500" dirty="0">
                <a:latin typeface="IBM Plex Sans"/>
                <a:ea typeface="IBM Plex Sans"/>
                <a:cs typeface="IBM Plex Sans"/>
                <a:sym typeface="IBM Plex Sans"/>
              </a:rPr>
              <a:t>печати (разработанные вне проекта);</a:t>
            </a:r>
          </a:p>
          <a:p>
            <a:pPr marL="719999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2A6FF"/>
              </a:buClr>
              <a:buSzPts val="1500"/>
              <a:buFont typeface="IBM Plex Sans"/>
              <a:buChar char="❖"/>
            </a:pPr>
            <a:r>
              <a:rPr lang="ru" sz="1500" b="1" dirty="0">
                <a:solidFill>
                  <a:srgbClr val="FFFF34"/>
                </a:solidFill>
                <a:latin typeface="IBM Plex Sans"/>
                <a:sym typeface="IBM Plex Sans"/>
              </a:rPr>
              <a:t>внутриигровой конструктор</a:t>
            </a:r>
            <a:r>
              <a:rPr lang="ru" sz="1500" dirty="0">
                <a:latin typeface="IBM Plex Sans"/>
                <a:ea typeface="IBM Plex Sans"/>
                <a:cs typeface="IBM Plex Sans"/>
                <a:sym typeface="IBM Plex Sans"/>
              </a:rPr>
              <a:t>, позволяющий создать собственный игровой режим со своими правилами.</a:t>
            </a:r>
          </a:p>
        </p:txBody>
      </p:sp>
      <p:grpSp>
        <p:nvGrpSpPr>
          <p:cNvPr id="22" name="Google Shape;187;p29">
            <a:extLst>
              <a:ext uri="{FF2B5EF4-FFF2-40B4-BE49-F238E27FC236}">
                <a16:creationId xmlns:a16="http://schemas.microsoft.com/office/drawing/2014/main" id="{8D6BC45F-542C-4EE9-BA31-A004FCF41956}"/>
              </a:ext>
            </a:extLst>
          </p:cNvPr>
          <p:cNvGrpSpPr/>
          <p:nvPr/>
        </p:nvGrpSpPr>
        <p:grpSpPr>
          <a:xfrm>
            <a:off x="0" y="4549499"/>
            <a:ext cx="9144000" cy="594001"/>
            <a:chOff x="0" y="6065998"/>
            <a:chExt cx="12192000" cy="792002"/>
          </a:xfrm>
          <a:solidFill>
            <a:schemeClr val="bg2">
              <a:lumMod val="50000"/>
            </a:schemeClr>
          </a:solidFill>
        </p:grpSpPr>
        <p:sp>
          <p:nvSpPr>
            <p:cNvPr id="23" name="Google Shape;188;p29">
              <a:extLst>
                <a:ext uri="{FF2B5EF4-FFF2-40B4-BE49-F238E27FC236}">
                  <a16:creationId xmlns:a16="http://schemas.microsoft.com/office/drawing/2014/main" id="{E5505D8D-2113-4B35-90AB-AEF7B0ABAF1E}"/>
                </a:ext>
              </a:extLst>
            </p:cNvPr>
            <p:cNvSpPr/>
            <p:nvPr/>
          </p:nvSpPr>
          <p:spPr>
            <a:xfrm rot="10800000">
              <a:off x="2046600" y="6065998"/>
              <a:ext cx="10145400" cy="7920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4" name="Google Shape;189;p29">
              <a:extLst>
                <a:ext uri="{FF2B5EF4-FFF2-40B4-BE49-F238E27FC236}">
                  <a16:creationId xmlns:a16="http://schemas.microsoft.com/office/drawing/2014/main" id="{F7F4F74A-DE93-4709-BFA9-BF66EE7459D6}"/>
                </a:ext>
              </a:extLst>
            </p:cNvPr>
            <p:cNvGrpSpPr/>
            <p:nvPr/>
          </p:nvGrpSpPr>
          <p:grpSpPr>
            <a:xfrm>
              <a:off x="0" y="6066000"/>
              <a:ext cx="2949198" cy="792000"/>
              <a:chOff x="10032000" y="0"/>
              <a:chExt cx="2949198" cy="792000"/>
            </a:xfrm>
            <a:grpFill/>
          </p:grpSpPr>
          <p:sp>
            <p:nvSpPr>
              <p:cNvPr id="25" name="Google Shape;190;p29">
                <a:extLst>
                  <a:ext uri="{FF2B5EF4-FFF2-40B4-BE49-F238E27FC236}">
                    <a16:creationId xmlns:a16="http://schemas.microsoft.com/office/drawing/2014/main" id="{5F192287-938E-4F78-BE53-65718CA4E407}"/>
                  </a:ext>
                </a:extLst>
              </p:cNvPr>
              <p:cNvSpPr/>
              <p:nvPr/>
            </p:nvSpPr>
            <p:spPr>
              <a:xfrm rot="10800000">
                <a:off x="10032000" y="0"/>
                <a:ext cx="2160000" cy="7920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" name="Google Shape;191;p29">
                <a:extLst>
                  <a:ext uri="{FF2B5EF4-FFF2-40B4-BE49-F238E27FC236}">
                    <a16:creationId xmlns:a16="http://schemas.microsoft.com/office/drawing/2014/main" id="{CBEDCBBF-1E39-4DDF-82BB-1FE09BD07D71}"/>
                  </a:ext>
                </a:extLst>
              </p:cNvPr>
              <p:cNvSpPr/>
              <p:nvPr/>
            </p:nvSpPr>
            <p:spPr>
              <a:xfrm>
                <a:off x="12189198" y="0"/>
                <a:ext cx="792000" cy="792000"/>
              </a:xfrm>
              <a:prstGeom prst="rtTriangle">
                <a:avLst/>
              </a:prstGeom>
              <a:grpFill/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27" name="Google Shape;192;p29">
                <a:extLst>
                  <a:ext uri="{FF2B5EF4-FFF2-40B4-BE49-F238E27FC236}">
                    <a16:creationId xmlns:a16="http://schemas.microsoft.com/office/drawing/2014/main" id="{AA7B16DB-FCB6-4AA7-B245-105C35A2C6C9}"/>
                  </a:ext>
                </a:extLst>
              </p:cNvPr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10429252" y="240595"/>
                <a:ext cx="1386495" cy="356527"/>
              </a:xfrm>
              <a:prstGeom prst="rect">
                <a:avLst/>
              </a:prstGeom>
              <a:grpFill/>
              <a:ln>
                <a:noFill/>
              </a:ln>
            </p:spPr>
          </p:pic>
        </p:grpSp>
      </p:grpSp>
      <p:pic>
        <p:nvPicPr>
          <p:cNvPr id="28" name="Google Shape;193;p29">
            <a:extLst>
              <a:ext uri="{FF2B5EF4-FFF2-40B4-BE49-F238E27FC236}">
                <a16:creationId xmlns:a16="http://schemas.microsoft.com/office/drawing/2014/main" id="{F5BA77A8-197F-4B31-842E-DAA99A15ECC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45863" y="4383394"/>
            <a:ext cx="1298138" cy="849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16DF6F7-DD6C-4172-A220-1A56CF0B77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8918" y="2436551"/>
            <a:ext cx="2701909" cy="1409385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1404EC3-017E-4F74-82AE-73539CE983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8918" y="560112"/>
            <a:ext cx="2701909" cy="1519824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8279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hoose Game">
            <a:hlinkClick r:id="" action="ppaction://media"/>
            <a:extLst>
              <a:ext uri="{FF2B5EF4-FFF2-40B4-BE49-F238E27FC236}">
                <a16:creationId xmlns:a16="http://schemas.microsoft.com/office/drawing/2014/main" id="{DB40E0E8-FFFD-4620-862F-80B5788A49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944288" y="456740"/>
            <a:ext cx="3123858" cy="175717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0" name="Google Shape;185;p29">
            <a:extLst>
              <a:ext uri="{FF2B5EF4-FFF2-40B4-BE49-F238E27FC236}">
                <a16:creationId xmlns:a16="http://schemas.microsoft.com/office/drawing/2014/main" id="{3DDD1BD8-18A9-4742-A2EF-E98CD8D5C0F9}"/>
              </a:ext>
            </a:extLst>
          </p:cNvPr>
          <p:cNvSpPr txBox="1"/>
          <p:nvPr/>
        </p:nvSpPr>
        <p:spPr>
          <a:xfrm>
            <a:off x="393173" y="284925"/>
            <a:ext cx="8323800" cy="530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92D05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Геймплей</a:t>
            </a:r>
          </a:p>
        </p:txBody>
      </p:sp>
      <p:grpSp>
        <p:nvGrpSpPr>
          <p:cNvPr id="22" name="Google Shape;187;p29">
            <a:extLst>
              <a:ext uri="{FF2B5EF4-FFF2-40B4-BE49-F238E27FC236}">
                <a16:creationId xmlns:a16="http://schemas.microsoft.com/office/drawing/2014/main" id="{8D6BC45F-542C-4EE9-BA31-A004FCF41956}"/>
              </a:ext>
            </a:extLst>
          </p:cNvPr>
          <p:cNvGrpSpPr/>
          <p:nvPr/>
        </p:nvGrpSpPr>
        <p:grpSpPr>
          <a:xfrm>
            <a:off x="0" y="4549499"/>
            <a:ext cx="9144000" cy="594001"/>
            <a:chOff x="0" y="6065998"/>
            <a:chExt cx="12192000" cy="792002"/>
          </a:xfrm>
          <a:solidFill>
            <a:schemeClr val="bg2">
              <a:lumMod val="50000"/>
            </a:schemeClr>
          </a:solidFill>
        </p:grpSpPr>
        <p:sp>
          <p:nvSpPr>
            <p:cNvPr id="23" name="Google Shape;188;p29">
              <a:extLst>
                <a:ext uri="{FF2B5EF4-FFF2-40B4-BE49-F238E27FC236}">
                  <a16:creationId xmlns:a16="http://schemas.microsoft.com/office/drawing/2014/main" id="{E5505D8D-2113-4B35-90AB-AEF7B0ABAF1E}"/>
                </a:ext>
              </a:extLst>
            </p:cNvPr>
            <p:cNvSpPr/>
            <p:nvPr/>
          </p:nvSpPr>
          <p:spPr>
            <a:xfrm rot="10800000">
              <a:off x="2046600" y="6065998"/>
              <a:ext cx="10145400" cy="7920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4" name="Google Shape;189;p29">
              <a:extLst>
                <a:ext uri="{FF2B5EF4-FFF2-40B4-BE49-F238E27FC236}">
                  <a16:creationId xmlns:a16="http://schemas.microsoft.com/office/drawing/2014/main" id="{F7F4F74A-DE93-4709-BFA9-BF66EE7459D6}"/>
                </a:ext>
              </a:extLst>
            </p:cNvPr>
            <p:cNvGrpSpPr/>
            <p:nvPr/>
          </p:nvGrpSpPr>
          <p:grpSpPr>
            <a:xfrm>
              <a:off x="0" y="6066000"/>
              <a:ext cx="2949198" cy="792000"/>
              <a:chOff x="10032000" y="0"/>
              <a:chExt cx="2949198" cy="792000"/>
            </a:xfrm>
            <a:grpFill/>
          </p:grpSpPr>
          <p:sp>
            <p:nvSpPr>
              <p:cNvPr id="25" name="Google Shape;190;p29">
                <a:extLst>
                  <a:ext uri="{FF2B5EF4-FFF2-40B4-BE49-F238E27FC236}">
                    <a16:creationId xmlns:a16="http://schemas.microsoft.com/office/drawing/2014/main" id="{5F192287-938E-4F78-BE53-65718CA4E407}"/>
                  </a:ext>
                </a:extLst>
              </p:cNvPr>
              <p:cNvSpPr/>
              <p:nvPr/>
            </p:nvSpPr>
            <p:spPr>
              <a:xfrm rot="10800000">
                <a:off x="10032000" y="0"/>
                <a:ext cx="2160000" cy="7920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" name="Google Shape;191;p29">
                <a:extLst>
                  <a:ext uri="{FF2B5EF4-FFF2-40B4-BE49-F238E27FC236}">
                    <a16:creationId xmlns:a16="http://schemas.microsoft.com/office/drawing/2014/main" id="{CBEDCBBF-1E39-4DDF-82BB-1FE09BD07D71}"/>
                  </a:ext>
                </a:extLst>
              </p:cNvPr>
              <p:cNvSpPr/>
              <p:nvPr/>
            </p:nvSpPr>
            <p:spPr>
              <a:xfrm>
                <a:off x="12189198" y="0"/>
                <a:ext cx="792000" cy="792000"/>
              </a:xfrm>
              <a:prstGeom prst="rtTriangle">
                <a:avLst/>
              </a:prstGeom>
              <a:grpFill/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27" name="Google Shape;192;p29">
                <a:extLst>
                  <a:ext uri="{FF2B5EF4-FFF2-40B4-BE49-F238E27FC236}">
                    <a16:creationId xmlns:a16="http://schemas.microsoft.com/office/drawing/2014/main" id="{AA7B16DB-FCB6-4AA7-B245-105C35A2C6C9}"/>
                  </a:ext>
                </a:extLst>
              </p:cNvPr>
              <p:cNvPicPr preferRelativeResize="0"/>
              <p:nvPr/>
            </p:nvPicPr>
            <p:blipFill rotWithShape="1">
              <a:blip r:embed="rId8">
                <a:alphaModFix/>
              </a:blip>
              <a:srcRect/>
              <a:stretch/>
            </p:blipFill>
            <p:spPr>
              <a:xfrm>
                <a:off x="10429252" y="240595"/>
                <a:ext cx="1386495" cy="356527"/>
              </a:xfrm>
              <a:prstGeom prst="rect">
                <a:avLst/>
              </a:prstGeom>
              <a:grpFill/>
              <a:ln>
                <a:noFill/>
              </a:ln>
            </p:spPr>
          </p:pic>
        </p:grpSp>
      </p:grpSp>
      <p:pic>
        <p:nvPicPr>
          <p:cNvPr id="28" name="Google Shape;193;p29">
            <a:extLst>
              <a:ext uri="{FF2B5EF4-FFF2-40B4-BE49-F238E27FC236}">
                <a16:creationId xmlns:a16="http://schemas.microsoft.com/office/drawing/2014/main" id="{F5BA77A8-197F-4B31-842E-DAA99A15ECC6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845863" y="4383394"/>
            <a:ext cx="1298138" cy="84918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36C9C3A-CF47-4596-BCE0-23BB2C00B7A4}"/>
              </a:ext>
            </a:extLst>
          </p:cNvPr>
          <p:cNvSpPr txBox="1"/>
          <p:nvPr/>
        </p:nvSpPr>
        <p:spPr>
          <a:xfrm>
            <a:off x="4241273" y="2922435"/>
            <a:ext cx="4529891" cy="3402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33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</a:pPr>
            <a:endParaRPr lang="en-US" sz="1500" dirty="0">
              <a:latin typeface="IBM Plex Sans"/>
              <a:sym typeface="IBM Plex Sans"/>
            </a:endParaRPr>
          </a:p>
        </p:txBody>
      </p:sp>
      <p:pic>
        <p:nvPicPr>
          <p:cNvPr id="9" name="Quit">
            <a:hlinkClick r:id="" action="ppaction://media"/>
            <a:extLst>
              <a:ext uri="{FF2B5EF4-FFF2-40B4-BE49-F238E27FC236}">
                <a16:creationId xmlns:a16="http://schemas.microsoft.com/office/drawing/2014/main" id="{F0D5F1C4-9809-4932-B835-EA32E738991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49970" y="2316020"/>
            <a:ext cx="3123858" cy="175717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9" name="Google Shape;186;p29">
            <a:extLst>
              <a:ext uri="{FF2B5EF4-FFF2-40B4-BE49-F238E27FC236}">
                <a16:creationId xmlns:a16="http://schemas.microsoft.com/office/drawing/2014/main" id="{DE8A5474-DF3A-4DCB-A98F-D76DBEB674CA}"/>
              </a:ext>
            </a:extLst>
          </p:cNvPr>
          <p:cNvSpPr txBox="1"/>
          <p:nvPr/>
        </p:nvSpPr>
        <p:spPr>
          <a:xfrm>
            <a:off x="393173" y="913269"/>
            <a:ext cx="4313506" cy="1131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1333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</a:pPr>
            <a:r>
              <a:rPr lang="ru-RU" sz="1500" dirty="0">
                <a:latin typeface="IBM Plex Sans"/>
                <a:sym typeface="IBM Plex Sans"/>
              </a:rPr>
              <a:t>Проект представляет из себя </a:t>
            </a:r>
            <a:r>
              <a:rPr lang="ru-RU" sz="1500" b="1" dirty="0">
                <a:solidFill>
                  <a:srgbClr val="FFFF00"/>
                </a:solidFill>
                <a:latin typeface="IBM Plex Sans"/>
                <a:sym typeface="IBM Plex Sans"/>
              </a:rPr>
              <a:t>полигон</a:t>
            </a:r>
            <a:r>
              <a:rPr lang="ru-RU" sz="1500" dirty="0">
                <a:latin typeface="IBM Plex Sans"/>
                <a:sym typeface="IBM Plex Sans"/>
              </a:rPr>
              <a:t> с различными тренировочными режимами и играми, реализованными на внутреннем движке.</a:t>
            </a:r>
            <a:endParaRPr lang="en-US" sz="1500" dirty="0">
              <a:latin typeface="IBM Plex Sans"/>
              <a:sym typeface="IBM Plex Sans"/>
            </a:endParaRPr>
          </a:p>
        </p:txBody>
      </p:sp>
      <p:sp>
        <p:nvSpPr>
          <p:cNvPr id="15" name="Google Shape;186;p29">
            <a:extLst>
              <a:ext uri="{FF2B5EF4-FFF2-40B4-BE49-F238E27FC236}">
                <a16:creationId xmlns:a16="http://schemas.microsoft.com/office/drawing/2014/main" id="{AE2CE84C-CB51-49A3-83B0-9D186D606C4B}"/>
              </a:ext>
            </a:extLst>
          </p:cNvPr>
          <p:cNvSpPr txBox="1"/>
          <p:nvPr/>
        </p:nvSpPr>
        <p:spPr>
          <a:xfrm>
            <a:off x="4448110" y="2692008"/>
            <a:ext cx="4116213" cy="1131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1333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</a:pPr>
            <a:r>
              <a:rPr lang="ru-RU" sz="1500" dirty="0">
                <a:latin typeface="IBM Plex Sans"/>
                <a:sym typeface="IBM Plex Sans"/>
              </a:rPr>
              <a:t>Каждая игра является </a:t>
            </a:r>
            <a:r>
              <a:rPr lang="ru-RU" sz="1500" b="1" dirty="0">
                <a:solidFill>
                  <a:srgbClr val="FFFF00"/>
                </a:solidFill>
                <a:latin typeface="IBM Plex Sans"/>
                <a:sym typeface="IBM Plex Sans"/>
              </a:rPr>
              <a:t>интерпретацией </a:t>
            </a:r>
            <a:r>
              <a:rPr lang="ru-RU" sz="1500" dirty="0">
                <a:latin typeface="IBM Plex Sans"/>
                <a:sym typeface="IBM Plex Sans"/>
              </a:rPr>
              <a:t>какого-либо жанра в «печатном» сеттинге</a:t>
            </a:r>
            <a:r>
              <a:rPr lang="en-US" sz="1500" dirty="0">
                <a:latin typeface="IBM Plex Sans"/>
                <a:sym typeface="IBM Plex Sans"/>
              </a:rPr>
              <a:t> (e.g. survival game, run &amp; gun, stealth-action </a:t>
            </a:r>
            <a:r>
              <a:rPr lang="ru-RU" sz="1500" dirty="0">
                <a:latin typeface="IBM Plex Sans"/>
                <a:sym typeface="IBM Plex Sans"/>
              </a:rPr>
              <a:t>и т.д.).</a:t>
            </a:r>
            <a:endParaRPr lang="en-US" sz="1500" dirty="0">
              <a:latin typeface="IBM Plex Sans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959355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96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75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85;p29">
            <a:extLst>
              <a:ext uri="{FF2B5EF4-FFF2-40B4-BE49-F238E27FC236}">
                <a16:creationId xmlns:a16="http://schemas.microsoft.com/office/drawing/2014/main" id="{3DDD1BD8-18A9-4742-A2EF-E98CD8D5C0F9}"/>
              </a:ext>
            </a:extLst>
          </p:cNvPr>
          <p:cNvSpPr txBox="1"/>
          <p:nvPr/>
        </p:nvSpPr>
        <p:spPr>
          <a:xfrm>
            <a:off x="393173" y="284925"/>
            <a:ext cx="8323800" cy="530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92D05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Сеттинг игры</a:t>
            </a:r>
          </a:p>
        </p:txBody>
      </p:sp>
      <p:sp>
        <p:nvSpPr>
          <p:cNvPr id="21" name="Google Shape;186;p29">
            <a:extLst>
              <a:ext uri="{FF2B5EF4-FFF2-40B4-BE49-F238E27FC236}">
                <a16:creationId xmlns:a16="http://schemas.microsoft.com/office/drawing/2014/main" id="{4F27D53B-75FD-4CC0-A53E-41EA03B609AE}"/>
              </a:ext>
            </a:extLst>
          </p:cNvPr>
          <p:cNvSpPr txBox="1"/>
          <p:nvPr/>
        </p:nvSpPr>
        <p:spPr>
          <a:xfrm>
            <a:off x="393173" y="913269"/>
            <a:ext cx="4660520" cy="1396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1333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</a:pPr>
            <a:r>
              <a:rPr lang="ru-RU" sz="1500" dirty="0">
                <a:latin typeface="IBM Plex Sans"/>
                <a:sym typeface="IBM Plex Sans"/>
              </a:rPr>
              <a:t>Глобально игра выполнена в сеттинге </a:t>
            </a:r>
            <a:r>
              <a:rPr lang="ru-RU" sz="1500" b="1" dirty="0">
                <a:solidFill>
                  <a:srgbClr val="FFFF00"/>
                </a:solidFill>
                <a:latin typeface="IBM Plex Sans"/>
                <a:sym typeface="IBM Plex Sans"/>
              </a:rPr>
              <a:t>печати текста</a:t>
            </a:r>
            <a:r>
              <a:rPr lang="ru-RU" sz="1500" dirty="0">
                <a:latin typeface="IBM Plex Sans"/>
                <a:sym typeface="IBM Plex Sans"/>
              </a:rPr>
              <a:t>, т.е. любое взаимодействие с окружением</a:t>
            </a:r>
            <a:r>
              <a:rPr lang="en-US" sz="1500" dirty="0">
                <a:latin typeface="IBM Plex Sans"/>
                <a:sym typeface="IBM Plex Sans"/>
              </a:rPr>
              <a:t> (</a:t>
            </a:r>
            <a:r>
              <a:rPr lang="ru-RU" sz="1500" dirty="0">
                <a:latin typeface="IBM Plex Sans"/>
                <a:sym typeface="IBM Plex Sans"/>
              </a:rPr>
              <a:t>убийство врагов, выполнение</a:t>
            </a:r>
            <a:r>
              <a:rPr lang="en-US" sz="1500" dirty="0">
                <a:latin typeface="IBM Plex Sans"/>
                <a:sym typeface="IBM Plex Sans"/>
              </a:rPr>
              <a:t> </a:t>
            </a:r>
            <a:r>
              <a:rPr lang="ru-RU" sz="1500" dirty="0">
                <a:latin typeface="IBM Plex Sans"/>
                <a:sym typeface="IBM Plex Sans"/>
              </a:rPr>
              <a:t>квестов, сбор ресурсов) в той или ной степени подразумевает набор текста.</a:t>
            </a:r>
            <a:endParaRPr lang="en-US" sz="1500" dirty="0">
              <a:latin typeface="IBM Plex Sans"/>
              <a:sym typeface="IBM Plex Sans"/>
            </a:endParaRPr>
          </a:p>
        </p:txBody>
      </p:sp>
      <p:grpSp>
        <p:nvGrpSpPr>
          <p:cNvPr id="22" name="Google Shape;187;p29">
            <a:extLst>
              <a:ext uri="{FF2B5EF4-FFF2-40B4-BE49-F238E27FC236}">
                <a16:creationId xmlns:a16="http://schemas.microsoft.com/office/drawing/2014/main" id="{8D6BC45F-542C-4EE9-BA31-A004FCF41956}"/>
              </a:ext>
            </a:extLst>
          </p:cNvPr>
          <p:cNvGrpSpPr/>
          <p:nvPr/>
        </p:nvGrpSpPr>
        <p:grpSpPr>
          <a:xfrm>
            <a:off x="0" y="4549499"/>
            <a:ext cx="9144000" cy="594001"/>
            <a:chOff x="0" y="6065998"/>
            <a:chExt cx="12192000" cy="792002"/>
          </a:xfrm>
          <a:solidFill>
            <a:schemeClr val="bg2">
              <a:lumMod val="50000"/>
            </a:schemeClr>
          </a:solidFill>
        </p:grpSpPr>
        <p:sp>
          <p:nvSpPr>
            <p:cNvPr id="23" name="Google Shape;188;p29">
              <a:extLst>
                <a:ext uri="{FF2B5EF4-FFF2-40B4-BE49-F238E27FC236}">
                  <a16:creationId xmlns:a16="http://schemas.microsoft.com/office/drawing/2014/main" id="{E5505D8D-2113-4B35-90AB-AEF7B0ABAF1E}"/>
                </a:ext>
              </a:extLst>
            </p:cNvPr>
            <p:cNvSpPr/>
            <p:nvPr/>
          </p:nvSpPr>
          <p:spPr>
            <a:xfrm rot="10800000">
              <a:off x="2046600" y="6065998"/>
              <a:ext cx="10145400" cy="7920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4" name="Google Shape;189;p29">
              <a:extLst>
                <a:ext uri="{FF2B5EF4-FFF2-40B4-BE49-F238E27FC236}">
                  <a16:creationId xmlns:a16="http://schemas.microsoft.com/office/drawing/2014/main" id="{F7F4F74A-DE93-4709-BFA9-BF66EE7459D6}"/>
                </a:ext>
              </a:extLst>
            </p:cNvPr>
            <p:cNvGrpSpPr/>
            <p:nvPr/>
          </p:nvGrpSpPr>
          <p:grpSpPr>
            <a:xfrm>
              <a:off x="0" y="6066000"/>
              <a:ext cx="2949198" cy="792000"/>
              <a:chOff x="10032000" y="0"/>
              <a:chExt cx="2949198" cy="792000"/>
            </a:xfrm>
            <a:grpFill/>
          </p:grpSpPr>
          <p:sp>
            <p:nvSpPr>
              <p:cNvPr id="25" name="Google Shape;190;p29">
                <a:extLst>
                  <a:ext uri="{FF2B5EF4-FFF2-40B4-BE49-F238E27FC236}">
                    <a16:creationId xmlns:a16="http://schemas.microsoft.com/office/drawing/2014/main" id="{5F192287-938E-4F78-BE53-65718CA4E407}"/>
                  </a:ext>
                </a:extLst>
              </p:cNvPr>
              <p:cNvSpPr/>
              <p:nvPr/>
            </p:nvSpPr>
            <p:spPr>
              <a:xfrm rot="10800000">
                <a:off x="10032000" y="0"/>
                <a:ext cx="2160000" cy="7920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" name="Google Shape;191;p29">
                <a:extLst>
                  <a:ext uri="{FF2B5EF4-FFF2-40B4-BE49-F238E27FC236}">
                    <a16:creationId xmlns:a16="http://schemas.microsoft.com/office/drawing/2014/main" id="{CBEDCBBF-1E39-4DDF-82BB-1FE09BD07D71}"/>
                  </a:ext>
                </a:extLst>
              </p:cNvPr>
              <p:cNvSpPr/>
              <p:nvPr/>
            </p:nvSpPr>
            <p:spPr>
              <a:xfrm>
                <a:off x="12189198" y="0"/>
                <a:ext cx="792000" cy="792000"/>
              </a:xfrm>
              <a:prstGeom prst="rtTriangle">
                <a:avLst/>
              </a:prstGeom>
              <a:grpFill/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27" name="Google Shape;192;p29">
                <a:extLst>
                  <a:ext uri="{FF2B5EF4-FFF2-40B4-BE49-F238E27FC236}">
                    <a16:creationId xmlns:a16="http://schemas.microsoft.com/office/drawing/2014/main" id="{AA7B16DB-FCB6-4AA7-B245-105C35A2C6C9}"/>
                  </a:ext>
                </a:extLst>
              </p:cNvPr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10429252" y="240595"/>
                <a:ext cx="1386495" cy="356527"/>
              </a:xfrm>
              <a:prstGeom prst="rect">
                <a:avLst/>
              </a:prstGeom>
              <a:grpFill/>
              <a:ln>
                <a:noFill/>
              </a:ln>
            </p:spPr>
          </p:pic>
        </p:grpSp>
      </p:grpSp>
      <p:pic>
        <p:nvPicPr>
          <p:cNvPr id="28" name="Google Shape;193;p29">
            <a:extLst>
              <a:ext uri="{FF2B5EF4-FFF2-40B4-BE49-F238E27FC236}">
                <a16:creationId xmlns:a16="http://schemas.microsoft.com/office/drawing/2014/main" id="{F5BA77A8-197F-4B31-842E-DAA99A15ECC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45863" y="4383394"/>
            <a:ext cx="1298138" cy="849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B870558-6F7D-42E7-BD44-9B52B4438A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8973" y="1290200"/>
            <a:ext cx="2926334" cy="1638442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36C9C3A-CF47-4596-BCE0-23BB2C00B7A4}"/>
              </a:ext>
            </a:extLst>
          </p:cNvPr>
          <p:cNvSpPr txBox="1"/>
          <p:nvPr/>
        </p:nvSpPr>
        <p:spPr>
          <a:xfrm>
            <a:off x="393173" y="2407235"/>
            <a:ext cx="4529891" cy="8712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33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</a:pPr>
            <a:r>
              <a:rPr lang="ru-RU" sz="1500" dirty="0">
                <a:latin typeface="IBM Plex Sans"/>
                <a:sym typeface="IBM Plex Sans"/>
              </a:rPr>
              <a:t>В зависимости от конкретного игрового режима, нюансы сеттинга, как и игровые жанры, могут </a:t>
            </a:r>
            <a:r>
              <a:rPr lang="ru-RU" sz="1500" b="1" dirty="0">
                <a:solidFill>
                  <a:srgbClr val="FFFF00"/>
                </a:solidFill>
                <a:latin typeface="IBM Plex Sans"/>
                <a:sym typeface="IBM Plex Sans"/>
              </a:rPr>
              <a:t>различаться</a:t>
            </a:r>
            <a:r>
              <a:rPr lang="ru-RU" sz="1500" dirty="0">
                <a:latin typeface="IBM Plex Sans"/>
                <a:sym typeface="IBM Plex Sans"/>
              </a:rPr>
              <a:t>.</a:t>
            </a:r>
            <a:endParaRPr lang="en-US" sz="1500" dirty="0">
              <a:latin typeface="IBM Plex Sans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941148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85;p29">
            <a:extLst>
              <a:ext uri="{FF2B5EF4-FFF2-40B4-BE49-F238E27FC236}">
                <a16:creationId xmlns:a16="http://schemas.microsoft.com/office/drawing/2014/main" id="{3DDD1BD8-18A9-4742-A2EF-E98CD8D5C0F9}"/>
              </a:ext>
            </a:extLst>
          </p:cNvPr>
          <p:cNvSpPr txBox="1"/>
          <p:nvPr/>
        </p:nvSpPr>
        <p:spPr>
          <a:xfrm>
            <a:off x="393173" y="284925"/>
            <a:ext cx="8323800" cy="530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92D05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Визуальный стиль</a:t>
            </a:r>
          </a:p>
        </p:txBody>
      </p:sp>
      <p:sp>
        <p:nvSpPr>
          <p:cNvPr id="21" name="Google Shape;186;p29">
            <a:extLst>
              <a:ext uri="{FF2B5EF4-FFF2-40B4-BE49-F238E27FC236}">
                <a16:creationId xmlns:a16="http://schemas.microsoft.com/office/drawing/2014/main" id="{4F27D53B-75FD-4CC0-A53E-41EA03B609AE}"/>
              </a:ext>
            </a:extLst>
          </p:cNvPr>
          <p:cNvSpPr txBox="1"/>
          <p:nvPr/>
        </p:nvSpPr>
        <p:spPr>
          <a:xfrm>
            <a:off x="393173" y="913269"/>
            <a:ext cx="4660520" cy="600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1333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</a:pPr>
            <a:r>
              <a:rPr lang="ru-RU" sz="1500" dirty="0">
                <a:latin typeface="IBM Plex Sans"/>
                <a:sym typeface="IBM Plex Sans"/>
              </a:rPr>
              <a:t>Игра выполнена в </a:t>
            </a:r>
            <a:r>
              <a:rPr lang="ru-RU" sz="1500" b="1" dirty="0">
                <a:solidFill>
                  <a:srgbClr val="FFFF00"/>
                </a:solidFill>
                <a:latin typeface="IBM Plex Sans"/>
                <a:sym typeface="IBM Plex Sans"/>
              </a:rPr>
              <a:t>минималистичном пиксельном</a:t>
            </a:r>
            <a:r>
              <a:rPr lang="ru-RU" sz="1500" dirty="0">
                <a:latin typeface="IBM Plex Sans"/>
                <a:sym typeface="IBM Plex Sans"/>
              </a:rPr>
              <a:t> стиле и использует вид сверху.</a:t>
            </a:r>
            <a:endParaRPr lang="en-US" sz="1500" dirty="0">
              <a:latin typeface="IBM Plex Sans"/>
              <a:sym typeface="IBM Plex Sans"/>
            </a:endParaRPr>
          </a:p>
        </p:txBody>
      </p:sp>
      <p:grpSp>
        <p:nvGrpSpPr>
          <p:cNvPr id="22" name="Google Shape;187;p29">
            <a:extLst>
              <a:ext uri="{FF2B5EF4-FFF2-40B4-BE49-F238E27FC236}">
                <a16:creationId xmlns:a16="http://schemas.microsoft.com/office/drawing/2014/main" id="{8D6BC45F-542C-4EE9-BA31-A004FCF41956}"/>
              </a:ext>
            </a:extLst>
          </p:cNvPr>
          <p:cNvGrpSpPr/>
          <p:nvPr/>
        </p:nvGrpSpPr>
        <p:grpSpPr>
          <a:xfrm>
            <a:off x="0" y="4549499"/>
            <a:ext cx="9144000" cy="594001"/>
            <a:chOff x="0" y="6065998"/>
            <a:chExt cx="12192000" cy="792002"/>
          </a:xfrm>
          <a:solidFill>
            <a:schemeClr val="bg2">
              <a:lumMod val="50000"/>
            </a:schemeClr>
          </a:solidFill>
        </p:grpSpPr>
        <p:sp>
          <p:nvSpPr>
            <p:cNvPr id="23" name="Google Shape;188;p29">
              <a:extLst>
                <a:ext uri="{FF2B5EF4-FFF2-40B4-BE49-F238E27FC236}">
                  <a16:creationId xmlns:a16="http://schemas.microsoft.com/office/drawing/2014/main" id="{E5505D8D-2113-4B35-90AB-AEF7B0ABAF1E}"/>
                </a:ext>
              </a:extLst>
            </p:cNvPr>
            <p:cNvSpPr/>
            <p:nvPr/>
          </p:nvSpPr>
          <p:spPr>
            <a:xfrm rot="10800000">
              <a:off x="2046600" y="6065998"/>
              <a:ext cx="10145400" cy="7920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4" name="Google Shape;189;p29">
              <a:extLst>
                <a:ext uri="{FF2B5EF4-FFF2-40B4-BE49-F238E27FC236}">
                  <a16:creationId xmlns:a16="http://schemas.microsoft.com/office/drawing/2014/main" id="{F7F4F74A-DE93-4709-BFA9-BF66EE7459D6}"/>
                </a:ext>
              </a:extLst>
            </p:cNvPr>
            <p:cNvGrpSpPr/>
            <p:nvPr/>
          </p:nvGrpSpPr>
          <p:grpSpPr>
            <a:xfrm>
              <a:off x="0" y="6066000"/>
              <a:ext cx="2949198" cy="792000"/>
              <a:chOff x="10032000" y="0"/>
              <a:chExt cx="2949198" cy="792000"/>
            </a:xfrm>
            <a:grpFill/>
          </p:grpSpPr>
          <p:sp>
            <p:nvSpPr>
              <p:cNvPr id="25" name="Google Shape;190;p29">
                <a:extLst>
                  <a:ext uri="{FF2B5EF4-FFF2-40B4-BE49-F238E27FC236}">
                    <a16:creationId xmlns:a16="http://schemas.microsoft.com/office/drawing/2014/main" id="{5F192287-938E-4F78-BE53-65718CA4E407}"/>
                  </a:ext>
                </a:extLst>
              </p:cNvPr>
              <p:cNvSpPr/>
              <p:nvPr/>
            </p:nvSpPr>
            <p:spPr>
              <a:xfrm rot="10800000">
                <a:off x="10032000" y="0"/>
                <a:ext cx="2160000" cy="7920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" name="Google Shape;191;p29">
                <a:extLst>
                  <a:ext uri="{FF2B5EF4-FFF2-40B4-BE49-F238E27FC236}">
                    <a16:creationId xmlns:a16="http://schemas.microsoft.com/office/drawing/2014/main" id="{CBEDCBBF-1E39-4DDF-82BB-1FE09BD07D71}"/>
                  </a:ext>
                </a:extLst>
              </p:cNvPr>
              <p:cNvSpPr/>
              <p:nvPr/>
            </p:nvSpPr>
            <p:spPr>
              <a:xfrm>
                <a:off x="12189198" y="0"/>
                <a:ext cx="792000" cy="792000"/>
              </a:xfrm>
              <a:prstGeom prst="rtTriangle">
                <a:avLst/>
              </a:prstGeom>
              <a:grpFill/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27" name="Google Shape;192;p29">
                <a:extLst>
                  <a:ext uri="{FF2B5EF4-FFF2-40B4-BE49-F238E27FC236}">
                    <a16:creationId xmlns:a16="http://schemas.microsoft.com/office/drawing/2014/main" id="{AA7B16DB-FCB6-4AA7-B245-105C35A2C6C9}"/>
                  </a:ext>
                </a:extLst>
              </p:cNvPr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10429252" y="240595"/>
                <a:ext cx="1386495" cy="356527"/>
              </a:xfrm>
              <a:prstGeom prst="rect">
                <a:avLst/>
              </a:prstGeom>
              <a:grpFill/>
              <a:ln>
                <a:noFill/>
              </a:ln>
            </p:spPr>
          </p:pic>
        </p:grpSp>
      </p:grpSp>
      <p:pic>
        <p:nvPicPr>
          <p:cNvPr id="28" name="Google Shape;193;p29">
            <a:extLst>
              <a:ext uri="{FF2B5EF4-FFF2-40B4-BE49-F238E27FC236}">
                <a16:creationId xmlns:a16="http://schemas.microsoft.com/office/drawing/2014/main" id="{F5BA77A8-197F-4B31-842E-DAA99A15ECC6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845863" y="4383394"/>
            <a:ext cx="1298138" cy="849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ameplay">
            <a:hlinkClick r:id="" action="ppaction://media"/>
            <a:extLst>
              <a:ext uri="{FF2B5EF4-FFF2-40B4-BE49-F238E27FC236}">
                <a16:creationId xmlns:a16="http://schemas.microsoft.com/office/drawing/2014/main" id="{F6B94670-ADFF-4FD2-9DC2-FCF55EDDE8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001261" y="550367"/>
            <a:ext cx="3510280" cy="1974533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2CD8009-D8EB-4AF5-AFED-48D20F48FD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59" y="1816686"/>
            <a:ext cx="3510281" cy="1974533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Google Shape;186;p29">
            <a:extLst>
              <a:ext uri="{FF2B5EF4-FFF2-40B4-BE49-F238E27FC236}">
                <a16:creationId xmlns:a16="http://schemas.microsoft.com/office/drawing/2014/main" id="{BED38FF4-6CBD-4285-8A52-3B5BB861E3AF}"/>
              </a:ext>
            </a:extLst>
          </p:cNvPr>
          <p:cNvSpPr txBox="1"/>
          <p:nvPr/>
        </p:nvSpPr>
        <p:spPr>
          <a:xfrm>
            <a:off x="4928871" y="2999973"/>
            <a:ext cx="3655060" cy="600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1333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</a:pPr>
            <a:r>
              <a:rPr lang="ru-RU" sz="1500" b="1" dirty="0">
                <a:solidFill>
                  <a:srgbClr val="FFFF00"/>
                </a:solidFill>
                <a:latin typeface="IBM Plex Sans"/>
                <a:sym typeface="IBM Plex Sans"/>
              </a:rPr>
              <a:t>Визуальный референс</a:t>
            </a:r>
            <a:r>
              <a:rPr lang="ru-RU" sz="1500" dirty="0">
                <a:latin typeface="IBM Plex Sans"/>
                <a:sym typeface="IBM Plex Sans"/>
              </a:rPr>
              <a:t>: </a:t>
            </a:r>
            <a:r>
              <a:rPr lang="en-US" sz="1500" dirty="0">
                <a:latin typeface="IBM Plex Sans"/>
                <a:sym typeface="IBM Plex Sans"/>
              </a:rPr>
              <a:t>20 Minutes Till Dawn</a:t>
            </a:r>
            <a:r>
              <a:rPr lang="ru-RU" sz="1500" dirty="0">
                <a:latin typeface="IBM Plex Sans"/>
                <a:sym typeface="IBM Plex Sans"/>
              </a:rPr>
              <a:t>.</a:t>
            </a:r>
            <a:endParaRPr lang="en-US" sz="1500" dirty="0">
              <a:latin typeface="IBM Plex Sans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347681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85;p29">
            <a:extLst>
              <a:ext uri="{FF2B5EF4-FFF2-40B4-BE49-F238E27FC236}">
                <a16:creationId xmlns:a16="http://schemas.microsoft.com/office/drawing/2014/main" id="{3DDD1BD8-18A9-4742-A2EF-E98CD8D5C0F9}"/>
              </a:ext>
            </a:extLst>
          </p:cNvPr>
          <p:cNvSpPr txBox="1"/>
          <p:nvPr/>
        </p:nvSpPr>
        <p:spPr>
          <a:xfrm>
            <a:off x="393173" y="284925"/>
            <a:ext cx="8323800" cy="530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92D05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Целевая аудитория</a:t>
            </a:r>
            <a:endParaRPr lang="ru" sz="3000" dirty="0">
              <a:solidFill>
                <a:srgbClr val="92D050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1" name="Google Shape;186;p29">
            <a:extLst>
              <a:ext uri="{FF2B5EF4-FFF2-40B4-BE49-F238E27FC236}">
                <a16:creationId xmlns:a16="http://schemas.microsoft.com/office/drawing/2014/main" id="{4F27D53B-75FD-4CC0-A53E-41EA03B609AE}"/>
              </a:ext>
            </a:extLst>
          </p:cNvPr>
          <p:cNvSpPr txBox="1"/>
          <p:nvPr/>
        </p:nvSpPr>
        <p:spPr>
          <a:xfrm>
            <a:off x="393173" y="913269"/>
            <a:ext cx="5470216" cy="2989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  <a:buFont typeface="IBM Plex Sans"/>
              <a:buChar char="❖"/>
            </a:pPr>
            <a:r>
              <a:rPr lang="ru-RU" sz="1500" b="1" dirty="0">
                <a:solidFill>
                  <a:srgbClr val="FFFF34"/>
                </a:solidFill>
                <a:latin typeface="IBM Plex Sans"/>
                <a:sym typeface="IBM Plex Sans"/>
              </a:rPr>
              <a:t>Основная целевая аудитория</a:t>
            </a:r>
            <a:r>
              <a:rPr lang="ru-RU" sz="1500" dirty="0">
                <a:latin typeface="IBM Plex Sans"/>
                <a:sym typeface="IBM Plex Sans"/>
              </a:rPr>
              <a:t>: Люди, увлекающиеся скоростной печатью (любой пол и возраст)</a:t>
            </a:r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  <a:buFont typeface="IBM Plex Sans"/>
              <a:buChar char="❖"/>
            </a:pPr>
            <a:endParaRPr lang="ru-RU" sz="1500" dirty="0">
              <a:latin typeface="IBM Plex Sans"/>
              <a:sym typeface="IBM Plex Sans"/>
            </a:endParaRPr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  <a:buFont typeface="IBM Plex Sans"/>
              <a:buChar char="❖"/>
            </a:pPr>
            <a:r>
              <a:rPr lang="ru-RU" sz="1500" b="1" dirty="0">
                <a:solidFill>
                  <a:srgbClr val="FFFF34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Предпочитаемые жанры</a:t>
            </a:r>
            <a:r>
              <a:rPr lang="ru" sz="1500" dirty="0">
                <a:latin typeface="IBM Plex Sans"/>
                <a:ea typeface="IBM Plex Sans"/>
                <a:cs typeface="IBM Plex Sans"/>
                <a:sym typeface="IBM Plex Sans"/>
              </a:rPr>
              <a:t>:</a:t>
            </a:r>
          </a:p>
          <a:p>
            <a:pPr marL="719999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2A6FF"/>
              </a:buClr>
              <a:buSzPts val="1500"/>
              <a:buFont typeface="IBM Plex Sans"/>
              <a:buChar char="❖"/>
            </a:pPr>
            <a:r>
              <a:rPr lang="en-US" sz="1500" b="1" dirty="0">
                <a:latin typeface="IBM Plex Sans"/>
                <a:sym typeface="IBM Plex Sans"/>
              </a:rPr>
              <a:t>Typing games</a:t>
            </a:r>
            <a:r>
              <a:rPr lang="en-US" sz="1500" dirty="0">
                <a:latin typeface="IBM Plex Sans"/>
                <a:sym typeface="IBM Plex Sans"/>
              </a:rPr>
              <a:t>: The </a:t>
            </a:r>
            <a:r>
              <a:rPr lang="en-US" sz="1500" dirty="0" err="1">
                <a:latin typeface="IBM Plex Sans"/>
                <a:sym typeface="IBM Plex Sans"/>
              </a:rPr>
              <a:t>Textorcist</a:t>
            </a:r>
            <a:r>
              <a:rPr lang="en-US" sz="1500" dirty="0">
                <a:latin typeface="IBM Plex Sans"/>
                <a:sym typeface="IBM Plex Sans"/>
              </a:rPr>
              <a:t>, </a:t>
            </a:r>
            <a:r>
              <a:rPr lang="en-US" sz="1500" dirty="0" err="1">
                <a:latin typeface="IBM Plex Sans"/>
                <a:sym typeface="IBM Plex Sans"/>
              </a:rPr>
              <a:t>Epistory</a:t>
            </a:r>
            <a:r>
              <a:rPr lang="en-US" sz="1500" dirty="0">
                <a:latin typeface="IBM Plex Sans"/>
                <a:sym typeface="IBM Plex Sans"/>
              </a:rPr>
              <a:t>, Outshine</a:t>
            </a:r>
            <a:endParaRPr lang="en-US" sz="1500" b="1" dirty="0">
              <a:latin typeface="IBM Plex Sans"/>
              <a:sym typeface="IBM Plex Sans"/>
            </a:endParaRPr>
          </a:p>
          <a:p>
            <a:pPr marL="719999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2A6FF"/>
              </a:buClr>
              <a:buSzPts val="1500"/>
              <a:buFont typeface="IBM Plex Sans"/>
              <a:buChar char="❖"/>
            </a:pPr>
            <a:r>
              <a:rPr lang="en-US" sz="1500" b="1" dirty="0">
                <a:latin typeface="IBM Plex Sans"/>
                <a:sym typeface="IBM Plex Sans"/>
              </a:rPr>
              <a:t>Run &amp; Gun</a:t>
            </a:r>
            <a:r>
              <a:rPr lang="en-US" sz="1500" dirty="0">
                <a:latin typeface="IBM Plex Sans"/>
                <a:sym typeface="IBM Plex Sans"/>
              </a:rPr>
              <a:t>: 20 Minutes Till Dawn, GOONER</a:t>
            </a:r>
          </a:p>
          <a:p>
            <a:pPr marL="719999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2A6FF"/>
              </a:buClr>
              <a:buSzPts val="1500"/>
              <a:buFont typeface="IBM Plex Sans"/>
              <a:buChar char="❖"/>
            </a:pPr>
            <a:r>
              <a:rPr lang="en-US" sz="1500" b="1" dirty="0">
                <a:latin typeface="IBM Plex Sans"/>
                <a:sym typeface="IBM Plex Sans"/>
              </a:rPr>
              <a:t>Stealth-Action</a:t>
            </a:r>
            <a:r>
              <a:rPr lang="en-US" sz="1500" dirty="0">
                <a:latin typeface="IBM Plex Sans"/>
                <a:sym typeface="IBM Plex Sans"/>
              </a:rPr>
              <a:t>: OGAT</a:t>
            </a:r>
          </a:p>
          <a:p>
            <a:pPr marL="396149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2A6FF"/>
              </a:buClr>
              <a:buSzPts val="1500"/>
            </a:pPr>
            <a:endParaRPr lang="en-US" sz="1500" dirty="0">
              <a:latin typeface="IBM Plex Sans"/>
              <a:sym typeface="IBM Plex Sans"/>
            </a:endParaRPr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  <a:buFont typeface="IBM Plex Sans"/>
              <a:buChar char="❖"/>
            </a:pPr>
            <a:r>
              <a:rPr lang="ru-RU" sz="1500" b="1" dirty="0">
                <a:solidFill>
                  <a:srgbClr val="FFFF34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Увлечения</a:t>
            </a:r>
            <a:r>
              <a:rPr lang="ru" sz="1500" dirty="0">
                <a:latin typeface="IBM Plex Sans"/>
                <a:ea typeface="IBM Plex Sans"/>
                <a:cs typeface="IBM Plex Sans"/>
                <a:sym typeface="IBM Plex Sans"/>
              </a:rPr>
              <a:t>:</a:t>
            </a:r>
          </a:p>
          <a:p>
            <a:pPr marL="396149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2A6FF"/>
              </a:buClr>
              <a:buSzPts val="1500"/>
            </a:pPr>
            <a:r>
              <a:rPr lang="ru-RU" sz="1500" b="1" dirty="0">
                <a:latin typeface="IBM Plex Sans"/>
                <a:sym typeface="IBM Plex Sans"/>
              </a:rPr>
              <a:t>Сайты для набора текста </a:t>
            </a:r>
            <a:r>
              <a:rPr lang="ru-RU" sz="1500" dirty="0">
                <a:latin typeface="IBM Plex Sans"/>
                <a:sym typeface="IBM Plex Sans"/>
              </a:rPr>
              <a:t>(</a:t>
            </a:r>
            <a:r>
              <a:rPr lang="en-US" sz="1500" dirty="0" err="1">
                <a:latin typeface="IBM Plex Sans"/>
                <a:sym typeface="IBM Plex Sans"/>
              </a:rPr>
              <a:t>Klavogonki</a:t>
            </a:r>
            <a:r>
              <a:rPr lang="en-US" sz="1500" dirty="0">
                <a:latin typeface="IBM Plex Sans"/>
                <a:sym typeface="IBM Plex Sans"/>
              </a:rPr>
              <a:t>, 10FastFingers, </a:t>
            </a:r>
            <a:r>
              <a:rPr lang="en-US" sz="1500" dirty="0" err="1">
                <a:latin typeface="IBM Plex Sans"/>
                <a:sym typeface="IBM Plex Sans"/>
              </a:rPr>
              <a:t>TypingClub</a:t>
            </a:r>
            <a:r>
              <a:rPr lang="en-US" sz="1500" dirty="0">
                <a:latin typeface="IBM Plex Sans"/>
                <a:sym typeface="IBM Plex Sans"/>
              </a:rPr>
              <a:t>)</a:t>
            </a:r>
          </a:p>
        </p:txBody>
      </p:sp>
      <p:grpSp>
        <p:nvGrpSpPr>
          <p:cNvPr id="22" name="Google Shape;187;p29">
            <a:extLst>
              <a:ext uri="{FF2B5EF4-FFF2-40B4-BE49-F238E27FC236}">
                <a16:creationId xmlns:a16="http://schemas.microsoft.com/office/drawing/2014/main" id="{8D6BC45F-542C-4EE9-BA31-A004FCF41956}"/>
              </a:ext>
            </a:extLst>
          </p:cNvPr>
          <p:cNvGrpSpPr/>
          <p:nvPr/>
        </p:nvGrpSpPr>
        <p:grpSpPr>
          <a:xfrm>
            <a:off x="0" y="4549499"/>
            <a:ext cx="9144000" cy="594001"/>
            <a:chOff x="0" y="6065998"/>
            <a:chExt cx="12192000" cy="792002"/>
          </a:xfrm>
          <a:solidFill>
            <a:schemeClr val="bg2">
              <a:lumMod val="50000"/>
            </a:schemeClr>
          </a:solidFill>
        </p:grpSpPr>
        <p:sp>
          <p:nvSpPr>
            <p:cNvPr id="23" name="Google Shape;188;p29">
              <a:extLst>
                <a:ext uri="{FF2B5EF4-FFF2-40B4-BE49-F238E27FC236}">
                  <a16:creationId xmlns:a16="http://schemas.microsoft.com/office/drawing/2014/main" id="{E5505D8D-2113-4B35-90AB-AEF7B0ABAF1E}"/>
                </a:ext>
              </a:extLst>
            </p:cNvPr>
            <p:cNvSpPr/>
            <p:nvPr/>
          </p:nvSpPr>
          <p:spPr>
            <a:xfrm rot="10800000">
              <a:off x="2046600" y="6065998"/>
              <a:ext cx="10145400" cy="7920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4" name="Google Shape;189;p29">
              <a:extLst>
                <a:ext uri="{FF2B5EF4-FFF2-40B4-BE49-F238E27FC236}">
                  <a16:creationId xmlns:a16="http://schemas.microsoft.com/office/drawing/2014/main" id="{F7F4F74A-DE93-4709-BFA9-BF66EE7459D6}"/>
                </a:ext>
              </a:extLst>
            </p:cNvPr>
            <p:cNvGrpSpPr/>
            <p:nvPr/>
          </p:nvGrpSpPr>
          <p:grpSpPr>
            <a:xfrm>
              <a:off x="0" y="6066000"/>
              <a:ext cx="2949198" cy="792000"/>
              <a:chOff x="10032000" y="0"/>
              <a:chExt cx="2949198" cy="792000"/>
            </a:xfrm>
            <a:grpFill/>
          </p:grpSpPr>
          <p:sp>
            <p:nvSpPr>
              <p:cNvPr id="25" name="Google Shape;190;p29">
                <a:extLst>
                  <a:ext uri="{FF2B5EF4-FFF2-40B4-BE49-F238E27FC236}">
                    <a16:creationId xmlns:a16="http://schemas.microsoft.com/office/drawing/2014/main" id="{5F192287-938E-4F78-BE53-65718CA4E407}"/>
                  </a:ext>
                </a:extLst>
              </p:cNvPr>
              <p:cNvSpPr/>
              <p:nvPr/>
            </p:nvSpPr>
            <p:spPr>
              <a:xfrm rot="10800000">
                <a:off x="10032000" y="0"/>
                <a:ext cx="2160000" cy="7920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" name="Google Shape;191;p29">
                <a:extLst>
                  <a:ext uri="{FF2B5EF4-FFF2-40B4-BE49-F238E27FC236}">
                    <a16:creationId xmlns:a16="http://schemas.microsoft.com/office/drawing/2014/main" id="{CBEDCBBF-1E39-4DDF-82BB-1FE09BD07D71}"/>
                  </a:ext>
                </a:extLst>
              </p:cNvPr>
              <p:cNvSpPr/>
              <p:nvPr/>
            </p:nvSpPr>
            <p:spPr>
              <a:xfrm>
                <a:off x="12189198" y="0"/>
                <a:ext cx="792000" cy="792000"/>
              </a:xfrm>
              <a:prstGeom prst="rtTriangle">
                <a:avLst/>
              </a:prstGeom>
              <a:grpFill/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27" name="Google Shape;192;p29">
                <a:extLst>
                  <a:ext uri="{FF2B5EF4-FFF2-40B4-BE49-F238E27FC236}">
                    <a16:creationId xmlns:a16="http://schemas.microsoft.com/office/drawing/2014/main" id="{AA7B16DB-FCB6-4AA7-B245-105C35A2C6C9}"/>
                  </a:ext>
                </a:extLst>
              </p:cNvPr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10429252" y="240595"/>
                <a:ext cx="1386495" cy="356527"/>
              </a:xfrm>
              <a:prstGeom prst="rect">
                <a:avLst/>
              </a:prstGeom>
              <a:grpFill/>
              <a:ln>
                <a:noFill/>
              </a:ln>
            </p:spPr>
          </p:pic>
        </p:grpSp>
      </p:grpSp>
      <p:pic>
        <p:nvPicPr>
          <p:cNvPr id="28" name="Google Shape;193;p29">
            <a:extLst>
              <a:ext uri="{FF2B5EF4-FFF2-40B4-BE49-F238E27FC236}">
                <a16:creationId xmlns:a16="http://schemas.microsoft.com/office/drawing/2014/main" id="{F5BA77A8-197F-4B31-842E-DAA99A15ECC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45863" y="4383394"/>
            <a:ext cx="1298138" cy="8491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73784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85;p29">
            <a:extLst>
              <a:ext uri="{FF2B5EF4-FFF2-40B4-BE49-F238E27FC236}">
                <a16:creationId xmlns:a16="http://schemas.microsoft.com/office/drawing/2014/main" id="{3DDD1BD8-18A9-4742-A2EF-E98CD8D5C0F9}"/>
              </a:ext>
            </a:extLst>
          </p:cNvPr>
          <p:cNvSpPr txBox="1"/>
          <p:nvPr/>
        </p:nvSpPr>
        <p:spPr>
          <a:xfrm>
            <a:off x="393173" y="284925"/>
            <a:ext cx="8323800" cy="530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92D05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Модель распространения</a:t>
            </a:r>
            <a:endParaRPr lang="ru" sz="3000" dirty="0">
              <a:solidFill>
                <a:srgbClr val="92D050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grpSp>
        <p:nvGrpSpPr>
          <p:cNvPr id="22" name="Google Shape;187;p29">
            <a:extLst>
              <a:ext uri="{FF2B5EF4-FFF2-40B4-BE49-F238E27FC236}">
                <a16:creationId xmlns:a16="http://schemas.microsoft.com/office/drawing/2014/main" id="{8D6BC45F-542C-4EE9-BA31-A004FCF41956}"/>
              </a:ext>
            </a:extLst>
          </p:cNvPr>
          <p:cNvGrpSpPr/>
          <p:nvPr/>
        </p:nvGrpSpPr>
        <p:grpSpPr>
          <a:xfrm>
            <a:off x="0" y="4549499"/>
            <a:ext cx="9144000" cy="594001"/>
            <a:chOff x="0" y="6065998"/>
            <a:chExt cx="12192000" cy="792002"/>
          </a:xfrm>
          <a:solidFill>
            <a:schemeClr val="bg2">
              <a:lumMod val="50000"/>
            </a:schemeClr>
          </a:solidFill>
        </p:grpSpPr>
        <p:sp>
          <p:nvSpPr>
            <p:cNvPr id="23" name="Google Shape;188;p29">
              <a:extLst>
                <a:ext uri="{FF2B5EF4-FFF2-40B4-BE49-F238E27FC236}">
                  <a16:creationId xmlns:a16="http://schemas.microsoft.com/office/drawing/2014/main" id="{E5505D8D-2113-4B35-90AB-AEF7B0ABAF1E}"/>
                </a:ext>
              </a:extLst>
            </p:cNvPr>
            <p:cNvSpPr/>
            <p:nvPr/>
          </p:nvSpPr>
          <p:spPr>
            <a:xfrm rot="10800000">
              <a:off x="2046600" y="6065998"/>
              <a:ext cx="10145400" cy="7920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4" name="Google Shape;189;p29">
              <a:extLst>
                <a:ext uri="{FF2B5EF4-FFF2-40B4-BE49-F238E27FC236}">
                  <a16:creationId xmlns:a16="http://schemas.microsoft.com/office/drawing/2014/main" id="{F7F4F74A-DE93-4709-BFA9-BF66EE7459D6}"/>
                </a:ext>
              </a:extLst>
            </p:cNvPr>
            <p:cNvGrpSpPr/>
            <p:nvPr/>
          </p:nvGrpSpPr>
          <p:grpSpPr>
            <a:xfrm>
              <a:off x="0" y="6066000"/>
              <a:ext cx="2949198" cy="792000"/>
              <a:chOff x="10032000" y="0"/>
              <a:chExt cx="2949198" cy="792000"/>
            </a:xfrm>
            <a:grpFill/>
          </p:grpSpPr>
          <p:sp>
            <p:nvSpPr>
              <p:cNvPr id="25" name="Google Shape;190;p29">
                <a:extLst>
                  <a:ext uri="{FF2B5EF4-FFF2-40B4-BE49-F238E27FC236}">
                    <a16:creationId xmlns:a16="http://schemas.microsoft.com/office/drawing/2014/main" id="{5F192287-938E-4F78-BE53-65718CA4E407}"/>
                  </a:ext>
                </a:extLst>
              </p:cNvPr>
              <p:cNvSpPr/>
              <p:nvPr/>
            </p:nvSpPr>
            <p:spPr>
              <a:xfrm rot="10800000">
                <a:off x="10032000" y="0"/>
                <a:ext cx="2160000" cy="7920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" name="Google Shape;191;p29">
                <a:extLst>
                  <a:ext uri="{FF2B5EF4-FFF2-40B4-BE49-F238E27FC236}">
                    <a16:creationId xmlns:a16="http://schemas.microsoft.com/office/drawing/2014/main" id="{CBEDCBBF-1E39-4DDF-82BB-1FE09BD07D71}"/>
                  </a:ext>
                </a:extLst>
              </p:cNvPr>
              <p:cNvSpPr/>
              <p:nvPr/>
            </p:nvSpPr>
            <p:spPr>
              <a:xfrm>
                <a:off x="12189198" y="0"/>
                <a:ext cx="792000" cy="792000"/>
              </a:xfrm>
              <a:prstGeom prst="rtTriangle">
                <a:avLst/>
              </a:prstGeom>
              <a:grpFill/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27" name="Google Shape;192;p29">
                <a:extLst>
                  <a:ext uri="{FF2B5EF4-FFF2-40B4-BE49-F238E27FC236}">
                    <a16:creationId xmlns:a16="http://schemas.microsoft.com/office/drawing/2014/main" id="{AA7B16DB-FCB6-4AA7-B245-105C35A2C6C9}"/>
                  </a:ext>
                </a:extLst>
              </p:cNvPr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10429252" y="240595"/>
                <a:ext cx="1386495" cy="356527"/>
              </a:xfrm>
              <a:prstGeom prst="rect">
                <a:avLst/>
              </a:prstGeom>
              <a:grpFill/>
              <a:ln>
                <a:noFill/>
              </a:ln>
            </p:spPr>
          </p:pic>
        </p:grpSp>
      </p:grpSp>
      <p:pic>
        <p:nvPicPr>
          <p:cNvPr id="28" name="Google Shape;193;p29">
            <a:extLst>
              <a:ext uri="{FF2B5EF4-FFF2-40B4-BE49-F238E27FC236}">
                <a16:creationId xmlns:a16="http://schemas.microsoft.com/office/drawing/2014/main" id="{F5BA77A8-197F-4B31-842E-DAA99A15ECC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45863" y="4383394"/>
            <a:ext cx="1298138" cy="849188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86;p29">
            <a:extLst>
              <a:ext uri="{FF2B5EF4-FFF2-40B4-BE49-F238E27FC236}">
                <a16:creationId xmlns:a16="http://schemas.microsoft.com/office/drawing/2014/main" id="{66FB261F-6D9F-461D-B240-FAD2C0D31A51}"/>
              </a:ext>
            </a:extLst>
          </p:cNvPr>
          <p:cNvSpPr txBox="1"/>
          <p:nvPr/>
        </p:nvSpPr>
        <p:spPr>
          <a:xfrm>
            <a:off x="393173" y="913269"/>
            <a:ext cx="7014176" cy="2723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  <a:buFont typeface="IBM Plex Sans"/>
              <a:buChar char="❖"/>
            </a:pPr>
            <a:r>
              <a:rPr lang="ru-RU" sz="1500" dirty="0">
                <a:latin typeface="IBM Plex Sans"/>
                <a:sym typeface="IBM Plex Sans"/>
              </a:rPr>
              <a:t>Игра реализует </a:t>
            </a:r>
            <a:r>
              <a:rPr lang="en-US" sz="1500" b="1" dirty="0">
                <a:solidFill>
                  <a:srgbClr val="FFFF00"/>
                </a:solidFill>
                <a:latin typeface="IBM Plex Sans"/>
                <a:sym typeface="IBM Plex Sans"/>
              </a:rPr>
              <a:t>B2P-</a:t>
            </a:r>
            <a:r>
              <a:rPr lang="ru-RU" sz="1500" b="1" dirty="0">
                <a:solidFill>
                  <a:srgbClr val="FFFF00"/>
                </a:solidFill>
                <a:latin typeface="IBM Plex Sans"/>
                <a:sym typeface="IBM Plex Sans"/>
              </a:rPr>
              <a:t>подход</a:t>
            </a:r>
            <a:r>
              <a:rPr lang="ru-RU" sz="1500" dirty="0">
                <a:latin typeface="IBM Plex Sans"/>
                <a:sym typeface="IBM Plex Sans"/>
              </a:rPr>
              <a:t> с расширением контента с помощью </a:t>
            </a:r>
            <a:r>
              <a:rPr lang="en-US" sz="1500" b="1" dirty="0">
                <a:solidFill>
                  <a:srgbClr val="FFFF34"/>
                </a:solidFill>
                <a:latin typeface="IBM Plex Sans"/>
                <a:sym typeface="IBM Plex Sans"/>
              </a:rPr>
              <a:t>DLC</a:t>
            </a:r>
            <a:r>
              <a:rPr lang="en-US" sz="1500" dirty="0">
                <a:latin typeface="IBM Plex Sans"/>
                <a:sym typeface="IBM Plex Sans"/>
              </a:rPr>
              <a:t>.</a:t>
            </a:r>
            <a:endParaRPr lang="en-US" sz="1500" b="1" dirty="0">
              <a:solidFill>
                <a:srgbClr val="FFFF00"/>
              </a:solidFill>
              <a:latin typeface="IBM Plex Sans"/>
              <a:sym typeface="IBM Plex Sans"/>
            </a:endParaRPr>
          </a:p>
          <a:p>
            <a:pPr marL="1333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</a:pPr>
            <a:endParaRPr lang="ru-RU" sz="1500" dirty="0">
              <a:latin typeface="IBM Plex Sans"/>
              <a:sym typeface="IBM Plex Sans"/>
            </a:endParaRPr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  <a:buFont typeface="IBM Plex Sans"/>
              <a:buChar char="❖"/>
            </a:pPr>
            <a:r>
              <a:rPr lang="en-US" sz="1500" b="1" dirty="0" err="1">
                <a:latin typeface="IBM Plex Sans"/>
                <a:sym typeface="IBM Plex Sans"/>
              </a:rPr>
              <a:t>TypeRacer</a:t>
            </a:r>
            <a:r>
              <a:rPr lang="en-US" sz="1500" b="1" dirty="0">
                <a:latin typeface="IBM Plex Sans"/>
                <a:sym typeface="IBM Plex Sans"/>
              </a:rPr>
              <a:t>, 10FastFingers, </a:t>
            </a:r>
            <a:r>
              <a:rPr lang="en-US" sz="1500" b="1" dirty="0" err="1">
                <a:latin typeface="IBM Plex Sans"/>
                <a:sym typeface="IBM Plex Sans"/>
              </a:rPr>
              <a:t>Ratatype</a:t>
            </a:r>
            <a:r>
              <a:rPr lang="en-US" sz="1500" b="1" dirty="0">
                <a:latin typeface="IBM Plex Sans"/>
                <a:sym typeface="IBM Plex Sans"/>
              </a:rPr>
              <a:t>, </a:t>
            </a:r>
            <a:r>
              <a:rPr lang="en-US" sz="1500" b="1" dirty="0" err="1">
                <a:latin typeface="IBM Plex Sans"/>
                <a:sym typeface="IBM Plex Sans"/>
              </a:rPr>
              <a:t>Klavogonki</a:t>
            </a:r>
            <a:r>
              <a:rPr lang="ru-RU" sz="1500" dirty="0">
                <a:latin typeface="IBM Plex Sans"/>
                <a:sym typeface="IBM Plex Sans"/>
              </a:rPr>
              <a:t> –зарекомендовавшие себя в области набора текста сайты, имеющие стабильную заинтересованную аудиторию уже </a:t>
            </a:r>
            <a:r>
              <a:rPr lang="ru-RU" sz="1500" b="1" dirty="0">
                <a:solidFill>
                  <a:srgbClr val="FFFF00"/>
                </a:solidFill>
                <a:latin typeface="IBM Plex Sans"/>
                <a:sym typeface="IBM Plex Sans"/>
              </a:rPr>
              <a:t>15 лет</a:t>
            </a:r>
            <a:r>
              <a:rPr lang="ru-RU" sz="1500" dirty="0">
                <a:latin typeface="IBM Plex Sans"/>
                <a:sym typeface="IBM Plex Sans"/>
              </a:rPr>
              <a:t>. После длительного изучения предметной области мы знаем, что интересно целевому сегменту.</a:t>
            </a:r>
            <a:endParaRPr lang="en-US" sz="1500" dirty="0">
              <a:latin typeface="IBM Plex Sans"/>
              <a:sym typeface="IBM Plex Sans"/>
            </a:endParaRPr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  <a:buFont typeface="IBM Plex Sans"/>
              <a:buChar char="❖"/>
            </a:pPr>
            <a:endParaRPr lang="en-US" sz="1500" dirty="0">
              <a:latin typeface="IBM Plex Sans"/>
              <a:sym typeface="IBM Plex Sans"/>
            </a:endParaRPr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20FF"/>
              </a:buClr>
              <a:buSzPts val="1500"/>
              <a:buFont typeface="IBM Plex Sans"/>
              <a:buChar char="❖"/>
            </a:pPr>
            <a:r>
              <a:rPr lang="ru-RU" sz="1500" dirty="0">
                <a:latin typeface="IBM Plex Sans"/>
                <a:sym typeface="IBM Plex Sans"/>
              </a:rPr>
              <a:t>Привлечение большей части аудитории планируется осуществить через </a:t>
            </a:r>
            <a:r>
              <a:rPr lang="ru-RU" sz="1500" b="1" dirty="0">
                <a:solidFill>
                  <a:srgbClr val="FFFF00"/>
                </a:solidFill>
                <a:latin typeface="IBM Plex Sans"/>
                <a:sym typeface="IBM Plex Sans"/>
              </a:rPr>
              <a:t>социальные сети</a:t>
            </a:r>
            <a:r>
              <a:rPr lang="ru-RU" sz="1500" dirty="0">
                <a:latin typeface="IBM Plex Sans"/>
                <a:sym typeface="IBM Plex Sans"/>
              </a:rPr>
              <a:t> и </a:t>
            </a:r>
            <a:r>
              <a:rPr lang="ru-RU" sz="1500" b="1" dirty="0">
                <a:solidFill>
                  <a:srgbClr val="FFFF00"/>
                </a:solidFill>
                <a:latin typeface="IBM Plex Sans"/>
                <a:sym typeface="IBM Plex Sans"/>
              </a:rPr>
              <a:t>тематические форумы</a:t>
            </a:r>
            <a:r>
              <a:rPr lang="ru-RU" sz="1500" dirty="0">
                <a:latin typeface="IBM Plex Sans"/>
                <a:sym typeface="IBM Plex Sans"/>
              </a:rPr>
              <a:t>. </a:t>
            </a:r>
            <a:endParaRPr lang="en-US" sz="1500" dirty="0">
              <a:latin typeface="IBM Plex Sans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8334520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етка">
  <a:themeElements>
    <a:clrScheme name="Сетка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Сетка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Сетка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TM03457452[[fn=Небесная]]</Template>
  <TotalTime>1382</TotalTime>
  <Words>352</Words>
  <Application>Microsoft Office PowerPoint</Application>
  <PresentationFormat>Экран (16:9)</PresentationFormat>
  <Paragraphs>43</Paragraphs>
  <Slides>8</Slides>
  <Notes>8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Century Gothic</vt:lpstr>
      <vt:lpstr>IBM Plex Sans</vt:lpstr>
      <vt:lpstr>Calibri</vt:lpstr>
      <vt:lpstr>IBM Plex Sans SemiBold</vt:lpstr>
      <vt:lpstr>Arial</vt:lpstr>
      <vt:lpstr>Сетка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Artem Ayrapetov</cp:lastModifiedBy>
  <cp:revision>104</cp:revision>
  <dcterms:modified xsi:type="dcterms:W3CDTF">2023-08-07T10:22:50Z</dcterms:modified>
</cp:coreProperties>
</file>